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16_AFFAB0B6.xml" ContentType="application/vnd.ms-powerpoint.comments+xml"/>
  <Override PartName="/ppt/comments/modernComment_109_5F555857.xml" ContentType="application/vnd.ms-powerpoint.comments+xml"/>
  <Override PartName="/ppt/comments/modernComment_124_A46F9BE6.xml" ContentType="application/vnd.ms-powerpoint.comments+xml"/>
  <Override PartName="/ppt/comments/modernComment_117_787309F2.xml" ContentType="application/vnd.ms-powerpoint.comments+xml"/>
  <Override PartName="/ppt/comments/modernComment_118_6F941511.xml" ContentType="application/vnd.ms-powerpoint.comments+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26"/>
  </p:notesMasterIdLst>
  <p:handoutMasterIdLst>
    <p:handoutMasterId r:id="rId27"/>
  </p:handoutMasterIdLst>
  <p:sldIdLst>
    <p:sldId id="256" r:id="rId5"/>
    <p:sldId id="257" r:id="rId6"/>
    <p:sldId id="271" r:id="rId7"/>
    <p:sldId id="266" r:id="rId8"/>
    <p:sldId id="273" r:id="rId9"/>
    <p:sldId id="287" r:id="rId10"/>
    <p:sldId id="285" r:id="rId11"/>
    <p:sldId id="275" r:id="rId12"/>
    <p:sldId id="294" r:id="rId13"/>
    <p:sldId id="270" r:id="rId14"/>
    <p:sldId id="269" r:id="rId15"/>
    <p:sldId id="268" r:id="rId16"/>
    <p:sldId id="288" r:id="rId17"/>
    <p:sldId id="289" r:id="rId18"/>
    <p:sldId id="278" r:id="rId19"/>
    <p:sldId id="265" r:id="rId20"/>
    <p:sldId id="292" r:id="rId21"/>
    <p:sldId id="279" r:id="rId22"/>
    <p:sldId id="280" r:id="rId23"/>
    <p:sldId id="293" r:id="rId24"/>
    <p:sldId id="277" r:id="rId2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DFE1C3-02B1-D809-CC5D-BE06CB34DD37}" name="Yvet Lupgens" initials="YL" userId="S::yvet.lupgens@achterderegenboog.nl::23bffbd1-23e5-4d97-9ef2-082ead3f74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AC5E"/>
    <a:srgbClr val="0BBBEF"/>
    <a:srgbClr val="EE7203"/>
    <a:srgbClr val="E523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88B9BC-AA5E-060F-F6EB-15998F4AC527}" v="59" dt="2024-06-15T11:45:26.44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notesMaster" Target="notesMasters/notesMaster1.xml" Id="rId26" /><Relationship Type="http://schemas.openxmlformats.org/officeDocument/2006/relationships/customXml" Target="../customXml/item3.xml" Id="rId3" /><Relationship Type="http://schemas.openxmlformats.org/officeDocument/2006/relationships/slide" Target="slides/slide17.xml" Id="rId21" /><Relationship Type="http://schemas.microsoft.com/office/2018/10/relationships/authors" Target="authors.xml" Id="rId34"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microsoft.com/office/2015/10/relationships/revisionInfo" Target="revisionInfo.xml" Id="rId33"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viewProps" Target="viewProps.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presProps" Target="presProps.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tableStyles" Target="tableStyles.xml" Id="rId31"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handoutMaster" Target="handoutMasters/handoutMaster1.xml" Id="rId27" /><Relationship Type="http://schemas.openxmlformats.org/officeDocument/2006/relationships/theme" Target="theme/theme1.xml" Id="rId30" /><Relationship Type="http://schemas.openxmlformats.org/officeDocument/2006/relationships/slide" Target="slides/slide4.xml" Id="rId8" /></Relationships>
</file>

<file path=ppt/comments/modernComment_109_5F555857.xml><?xml version="1.0" encoding="utf-8"?>
<p188:cmLst xmlns:a="http://schemas.openxmlformats.org/drawingml/2006/main" xmlns:r="http://schemas.openxmlformats.org/officeDocument/2006/relationships" xmlns:p188="http://schemas.microsoft.com/office/powerpoint/2018/8/main">
  <p188:cm id="{E5EF966F-2998-4D77-BEAA-90A1BB704960}" authorId="{1ADFE1C3-02B1-D809-CC5D-BE06CB34DD37}" created="2024-06-15T11:42:12.657">
    <pc:sldMkLst xmlns:pc="http://schemas.microsoft.com/office/powerpoint/2013/main/command">
      <pc:docMk/>
      <pc:sldMk cId="1599428695" sldId="265"/>
    </pc:sldMkLst>
    <p188:txBody>
      <a:bodyPr/>
      <a:lstStyle/>
      <a:p>
        <a:r>
          <a:rPr lang="nl-NL"/>
          <a:t>zijn er geen resultaten bekend voor 2023?</a:t>
        </a:r>
      </a:p>
    </p188:txBody>
  </p188:cm>
</p188:cmLst>
</file>

<file path=ppt/comments/modernComment_116_AFFAB0B6.xml><?xml version="1.0" encoding="utf-8"?>
<p188:cmLst xmlns:a="http://schemas.openxmlformats.org/drawingml/2006/main" xmlns:r="http://schemas.openxmlformats.org/officeDocument/2006/relationships" xmlns:p188="http://schemas.microsoft.com/office/powerpoint/2018/8/main">
  <p188:cm id="{96DE7E46-E44F-4E0D-90EA-144B88252C88}" authorId="{1ADFE1C3-02B1-D809-CC5D-BE06CB34DD37}" created="2024-06-15T11:42:49.377">
    <pc:sldMkLst xmlns:pc="http://schemas.microsoft.com/office/powerpoint/2013/main/command">
      <pc:docMk/>
      <pc:sldMk cId="2952442038" sldId="278"/>
    </pc:sldMkLst>
    <p188:txBody>
      <a:bodyPr/>
      <a:lstStyle/>
      <a:p>
        <a:r>
          <a:rPr lang="nl-NL"/>
          <a:t>gaat over 2022 en niet 2023?</a:t>
        </a:r>
      </a:p>
    </p188:txBody>
  </p188:cm>
</p188:cmLst>
</file>

<file path=ppt/comments/modernComment_117_787309F2.xml><?xml version="1.0" encoding="utf-8"?>
<p188:cmLst xmlns:a="http://schemas.openxmlformats.org/drawingml/2006/main" xmlns:r="http://schemas.openxmlformats.org/officeDocument/2006/relationships" xmlns:p188="http://schemas.microsoft.com/office/powerpoint/2018/8/main">
  <p188:cm id="{31861BDD-DD69-47CA-8705-7C2281FA1ABA}" authorId="{1ADFE1C3-02B1-D809-CC5D-BE06CB34DD37}" created="2024-06-15T11:43:39.191">
    <pc:sldMkLst xmlns:pc="http://schemas.microsoft.com/office/powerpoint/2013/main/command">
      <pc:docMk/>
      <pc:sldMk cId="2020805106" sldId="279"/>
    </pc:sldMkLst>
    <p188:txBody>
      <a:bodyPr/>
      <a:lstStyle/>
      <a:p>
        <a:r>
          <a:rPr lang="nl-NL"/>
          <a:t>toekomstplannen voor 2023 ipv 2024</a:t>
        </a:r>
      </a:p>
    </p188:txBody>
  </p188:cm>
</p188:cmLst>
</file>

<file path=ppt/comments/modernComment_118_6F941511.xml><?xml version="1.0" encoding="utf-8"?>
<p188:cmLst xmlns:a="http://schemas.openxmlformats.org/drawingml/2006/main" xmlns:r="http://schemas.openxmlformats.org/officeDocument/2006/relationships" xmlns:p188="http://schemas.microsoft.com/office/powerpoint/2018/8/main">
  <p188:cm id="{DBBA8D3C-CDC1-42CC-8009-A56C7D6735ED}" authorId="{1ADFE1C3-02B1-D809-CC5D-BE06CB34DD37}" created="2024-06-15T11:45:26.445">
    <pc:sldMkLst xmlns:pc="http://schemas.microsoft.com/office/powerpoint/2013/main/command">
      <pc:docMk/>
      <pc:sldMk cId="1871975697" sldId="280"/>
    </pc:sldMkLst>
    <p188:txBody>
      <a:bodyPr/>
      <a:lstStyle/>
      <a:p>
        <a:r>
          <a:rPr lang="nl-NL"/>
          <a:t>er was geen vrijwilligersdag in 2023, was in 2024. ook hier gaat de tekst over 2022</a:t>
        </a:r>
      </a:p>
    </p188:txBody>
  </p188:cm>
</p188:cmLst>
</file>

<file path=ppt/comments/modernComment_124_A46F9BE6.xml><?xml version="1.0" encoding="utf-8"?>
<p188:cmLst xmlns:a="http://schemas.openxmlformats.org/drawingml/2006/main" xmlns:r="http://schemas.openxmlformats.org/officeDocument/2006/relationships" xmlns:p188="http://schemas.microsoft.com/office/powerpoint/2018/8/main">
  <p188:cm id="{77DC6F5C-7331-41DA-84DA-B6FB615A37C7}" authorId="{1ADFE1C3-02B1-D809-CC5D-BE06CB34DD37}" created="2024-06-15T11:41:42.547">
    <pc:sldMkLst xmlns:pc="http://schemas.microsoft.com/office/powerpoint/2013/main/command">
      <pc:docMk/>
      <pc:sldMk cId="2758777830" sldId="292"/>
    </pc:sldMkLst>
    <p188:txBody>
      <a:bodyPr/>
      <a:lstStyle/>
      <a:p>
        <a:r>
          <a:rPr lang="nl-NL"/>
          <a:t>is dit een oude tekst? het gaat nl over 2022 en wens voor 2023. lijkt me te moeten gaan over 2023 en wens voor 2024</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589813-11E5-42D9-A93B-2A885D21F3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42A3330-66B9-419A-A256-C7966AF122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DFD639-299B-4F1F-B311-DF0F4BD1CB74}" type="datetimeFigureOut">
              <a:rPr lang="en-GB" smtClean="0"/>
              <a:t>15/06/2024</a:t>
            </a:fld>
            <a:endParaRPr lang="en-GB"/>
          </a:p>
        </p:txBody>
      </p:sp>
      <p:sp>
        <p:nvSpPr>
          <p:cNvPr id="4" name="Footer Placeholder 3">
            <a:extLst>
              <a:ext uri="{FF2B5EF4-FFF2-40B4-BE49-F238E27FC236}">
                <a16:creationId xmlns:a16="http://schemas.microsoft.com/office/drawing/2014/main" id="{F64534FA-4D35-42E1-AB86-9C359CD8F0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00DA90A-F819-46EE-8BCA-45CC8DC3DD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A5D983-2942-4E47-9D38-5C36DF09BD87}" type="slidenum">
              <a:rPr lang="en-GB" smtClean="0"/>
              <a:t>‹nr.›</a:t>
            </a:fld>
            <a:endParaRPr lang="en-GB"/>
          </a:p>
        </p:txBody>
      </p:sp>
    </p:spTree>
    <p:extLst>
      <p:ext uri="{BB962C8B-B14F-4D97-AF65-F5344CB8AC3E}">
        <p14:creationId xmlns:p14="http://schemas.microsoft.com/office/powerpoint/2010/main" val="22196693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A5D62A-97BE-4A93-A943-5227CAC6CFEA}" type="datetimeFigureOut">
              <a:rPr lang="en-GB" smtClean="0"/>
              <a:t>15/06/2024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9B90E8-052A-4475-8097-C59B76E19994}" type="slidenum">
              <a:rPr lang="en-GB" smtClean="0"/>
              <a:t>‹nr.›</a:t>
            </a:fld>
            <a:endParaRPr lang="en-GB"/>
          </a:p>
        </p:txBody>
      </p:sp>
    </p:spTree>
    <p:extLst>
      <p:ext uri="{BB962C8B-B14F-4D97-AF65-F5344CB8AC3E}">
        <p14:creationId xmlns:p14="http://schemas.microsoft.com/office/powerpoint/2010/main" val="33464965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B9B90E8-052A-4475-8097-C59B76E19994}" type="slidenum">
              <a:rPr lang="en-GB" smtClean="0"/>
              <a:t>4</a:t>
            </a:fld>
            <a:endParaRPr lang="en-GB"/>
          </a:p>
        </p:txBody>
      </p:sp>
    </p:spTree>
    <p:extLst>
      <p:ext uri="{BB962C8B-B14F-4D97-AF65-F5344CB8AC3E}">
        <p14:creationId xmlns:p14="http://schemas.microsoft.com/office/powerpoint/2010/main" val="1425333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B9B90E8-052A-4475-8097-C59B76E19994}" type="slidenum">
              <a:rPr lang="en-GB" smtClean="0"/>
              <a:t>21</a:t>
            </a:fld>
            <a:endParaRPr lang="en-GB"/>
          </a:p>
        </p:txBody>
      </p:sp>
    </p:spTree>
    <p:extLst>
      <p:ext uri="{BB962C8B-B14F-4D97-AF65-F5344CB8AC3E}">
        <p14:creationId xmlns:p14="http://schemas.microsoft.com/office/powerpoint/2010/main" val="1668365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hter de Regenboog">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55926062-9A82-1B45-8141-3115E8537201}"/>
              </a:ext>
            </a:extLst>
          </p:cNvPr>
          <p:cNvSpPr>
            <a:spLocks noGrp="1"/>
          </p:cNvSpPr>
          <p:nvPr>
            <p:ph type="subTitle" idx="1"/>
          </p:nvPr>
        </p:nvSpPr>
        <p:spPr>
          <a:xfrm>
            <a:off x="1524000" y="5735636"/>
            <a:ext cx="9144000" cy="654889"/>
          </a:xfrm>
          <a:prstGeom prst="rect">
            <a:avLst/>
          </a:prstGeom>
        </p:spPr>
        <p:txBody>
          <a:bodyPr anchor="b">
            <a:normAutofit/>
          </a:bodyPr>
          <a:lstStyle>
            <a:lvl1pPr marL="0" indent="0" algn="ctr">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9" name="Afbeelding 8" descr="Afbeelding met tekst&#10;&#10;Automatisch gegenereerde beschrijving">
            <a:extLst>
              <a:ext uri="{FF2B5EF4-FFF2-40B4-BE49-F238E27FC236}">
                <a16:creationId xmlns:a16="http://schemas.microsoft.com/office/drawing/2014/main" id="{A50659A1-41FA-4245-83F5-A94CBCE7656D}"/>
              </a:ext>
            </a:extLst>
          </p:cNvPr>
          <p:cNvPicPr>
            <a:picLocks noChangeAspect="1"/>
          </p:cNvPicPr>
          <p:nvPr userDrawn="1"/>
        </p:nvPicPr>
        <p:blipFill>
          <a:blip r:embed="rId2"/>
          <a:stretch>
            <a:fillRect/>
          </a:stretch>
        </p:blipFill>
        <p:spPr>
          <a:xfrm>
            <a:off x="2260600" y="2266950"/>
            <a:ext cx="7670800" cy="2324100"/>
          </a:xfrm>
          <a:prstGeom prst="rect">
            <a:avLst/>
          </a:prstGeom>
        </p:spPr>
      </p:pic>
    </p:spTree>
    <p:extLst>
      <p:ext uri="{BB962C8B-B14F-4D97-AF65-F5344CB8AC3E}">
        <p14:creationId xmlns:p14="http://schemas.microsoft.com/office/powerpoint/2010/main" val="955959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uw_Titeldia 1">
    <p:bg>
      <p:bgPr>
        <a:solidFill>
          <a:srgbClr val="0BBBEF"/>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29290FE5-CEFE-D344-8D93-53474395AE2E}"/>
              </a:ext>
            </a:extLst>
          </p:cNvPr>
          <p:cNvPicPr>
            <a:picLocks noChangeAspect="1"/>
          </p:cNvPicPr>
          <p:nvPr userDrawn="1"/>
        </p:nvPicPr>
        <p:blipFill rotWithShape="1">
          <a:blip r:embed="rId2"/>
          <a:srcRect r="23707"/>
          <a:stretch/>
        </p:blipFill>
        <p:spPr>
          <a:xfrm>
            <a:off x="8069287" y="5443538"/>
            <a:ext cx="4122713" cy="1414462"/>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857C74C2-3B9E-5944-8ADD-E989B03D24AB}"/>
              </a:ext>
            </a:extLst>
          </p:cNvPr>
          <p:cNvPicPr>
            <a:picLocks noChangeAspect="1"/>
          </p:cNvPicPr>
          <p:nvPr userDrawn="1"/>
        </p:nvPicPr>
        <p:blipFill>
          <a:blip r:embed="rId3"/>
          <a:stretch>
            <a:fillRect/>
          </a:stretch>
        </p:blipFill>
        <p:spPr>
          <a:xfrm>
            <a:off x="10242496" y="6121400"/>
            <a:ext cx="1627770" cy="493182"/>
          </a:xfrm>
          <a:prstGeom prst="rect">
            <a:avLst/>
          </a:prstGeom>
        </p:spPr>
      </p:pic>
      <p:sp>
        <p:nvSpPr>
          <p:cNvPr id="6" name="Titel 1">
            <a:extLst>
              <a:ext uri="{FF2B5EF4-FFF2-40B4-BE49-F238E27FC236}">
                <a16:creationId xmlns:a16="http://schemas.microsoft.com/office/drawing/2014/main" id="{FAD6635A-4131-7548-9EF9-FC1AD23065A3}"/>
              </a:ext>
            </a:extLst>
          </p:cNvPr>
          <p:cNvSpPr>
            <a:spLocks noGrp="1"/>
          </p:cNvSpPr>
          <p:nvPr>
            <p:ph type="title"/>
          </p:nvPr>
        </p:nvSpPr>
        <p:spPr>
          <a:xfrm>
            <a:off x="838200" y="1617133"/>
            <a:ext cx="9330267" cy="2107142"/>
          </a:xfrm>
          <a:prstGeom prst="rect">
            <a:avLst/>
          </a:prstGeom>
        </p:spPr>
        <p:txBody>
          <a:bodyPr/>
          <a:lstStyle>
            <a:lvl1pPr algn="l">
              <a:defRPr sz="6500">
                <a:solidFill>
                  <a:schemeClr val="bg1"/>
                </a:solidFill>
              </a:defRPr>
            </a:lvl1pPr>
          </a:lstStyle>
          <a:p>
            <a:r>
              <a:rPr lang="nl-NL"/>
              <a:t>Klik om stijl te bewerken</a:t>
            </a:r>
          </a:p>
        </p:txBody>
      </p:sp>
      <p:sp>
        <p:nvSpPr>
          <p:cNvPr id="15" name="Ondertitel 2">
            <a:extLst>
              <a:ext uri="{FF2B5EF4-FFF2-40B4-BE49-F238E27FC236}">
                <a16:creationId xmlns:a16="http://schemas.microsoft.com/office/drawing/2014/main" id="{F2E2BA87-4C1B-B948-957F-9A8441D8F8E6}"/>
              </a:ext>
            </a:extLst>
          </p:cNvPr>
          <p:cNvSpPr>
            <a:spLocks noGrp="1"/>
          </p:cNvSpPr>
          <p:nvPr>
            <p:ph type="subTitle" idx="1"/>
          </p:nvPr>
        </p:nvSpPr>
        <p:spPr>
          <a:xfrm>
            <a:off x="838199" y="3921917"/>
            <a:ext cx="9330267" cy="1318950"/>
          </a:xfrm>
          <a:prstGeom prst="rect">
            <a:avLst/>
          </a:prstGeom>
        </p:spPr>
        <p:txBody>
          <a:bodyPr anchor="t">
            <a:noAutofit/>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58070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uw_Titeldia 2">
    <p:bg>
      <p:bgPr>
        <a:solidFill>
          <a:schemeClr val="tx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57C74C2-3B9E-5944-8ADD-E989B03D24AB}"/>
              </a:ext>
            </a:extLst>
          </p:cNvPr>
          <p:cNvPicPr>
            <a:picLocks noChangeAspect="1"/>
          </p:cNvPicPr>
          <p:nvPr userDrawn="1"/>
        </p:nvPicPr>
        <p:blipFill>
          <a:blip r:embed="rId2"/>
          <a:srcRect/>
          <a:stretch/>
        </p:blipFill>
        <p:spPr>
          <a:xfrm>
            <a:off x="10242496" y="6121400"/>
            <a:ext cx="1627770" cy="493181"/>
          </a:xfrm>
          <a:prstGeom prst="rect">
            <a:avLst/>
          </a:prstGeom>
        </p:spPr>
      </p:pic>
      <p:sp>
        <p:nvSpPr>
          <p:cNvPr id="2" name="Titel 1">
            <a:extLst>
              <a:ext uri="{FF2B5EF4-FFF2-40B4-BE49-F238E27FC236}">
                <a16:creationId xmlns:a16="http://schemas.microsoft.com/office/drawing/2014/main" id="{13289F18-8533-FB4C-ABB9-9C2A709D5B80}"/>
              </a:ext>
            </a:extLst>
          </p:cNvPr>
          <p:cNvSpPr>
            <a:spLocks noGrp="1"/>
          </p:cNvSpPr>
          <p:nvPr>
            <p:ph type="title"/>
          </p:nvPr>
        </p:nvSpPr>
        <p:spPr>
          <a:xfrm>
            <a:off x="1608665" y="1617133"/>
            <a:ext cx="8974667" cy="2107142"/>
          </a:xfrm>
          <a:prstGeom prst="rect">
            <a:avLst/>
          </a:prstGeom>
        </p:spPr>
        <p:txBody>
          <a:bodyPr/>
          <a:lstStyle>
            <a:lvl1pPr algn="ctr">
              <a:defRPr sz="6500">
                <a:solidFill>
                  <a:srgbClr val="0BBBEF"/>
                </a:solidFill>
              </a:defRPr>
            </a:lvl1pPr>
          </a:lstStyle>
          <a:p>
            <a:r>
              <a:rPr lang="nl-NL"/>
              <a:t>Klik om stijl te bewerken</a:t>
            </a:r>
          </a:p>
        </p:txBody>
      </p:sp>
      <p:sp>
        <p:nvSpPr>
          <p:cNvPr id="4" name="Ondertitel 2">
            <a:extLst>
              <a:ext uri="{FF2B5EF4-FFF2-40B4-BE49-F238E27FC236}">
                <a16:creationId xmlns:a16="http://schemas.microsoft.com/office/drawing/2014/main" id="{A245C16B-F743-284B-866B-88D52B90A682}"/>
              </a:ext>
            </a:extLst>
          </p:cNvPr>
          <p:cNvSpPr>
            <a:spLocks noGrp="1"/>
          </p:cNvSpPr>
          <p:nvPr>
            <p:ph type="subTitle" idx="1"/>
          </p:nvPr>
        </p:nvSpPr>
        <p:spPr>
          <a:xfrm>
            <a:off x="1608665" y="3921917"/>
            <a:ext cx="8974667" cy="1318950"/>
          </a:xfrm>
          <a:prstGeom prst="rect">
            <a:avLst/>
          </a:prstGeom>
        </p:spPr>
        <p:txBody>
          <a:bodyPr anchor="t">
            <a:noAutofit/>
          </a:bodyPr>
          <a:lstStyle>
            <a:lvl1pPr marL="0" indent="0" algn="ctr">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2667573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uw_Inhoud 1">
    <p:bg>
      <p:bgPr>
        <a:solidFill>
          <a:srgbClr val="0BBBEF"/>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C807243-7412-A341-AD32-C66228863977}"/>
              </a:ext>
            </a:extLst>
          </p:cNvPr>
          <p:cNvPicPr>
            <a:picLocks noChangeAspect="1"/>
          </p:cNvPicPr>
          <p:nvPr userDrawn="1"/>
        </p:nvPicPr>
        <p:blipFill rotWithShape="1">
          <a:blip r:embed="rId2"/>
          <a:srcRect l="5953" r="2994"/>
          <a:stretch/>
        </p:blipFill>
        <p:spPr>
          <a:xfrm>
            <a:off x="0" y="728662"/>
            <a:ext cx="12192000" cy="2414587"/>
          </a:xfrm>
          <a:prstGeom prst="rect">
            <a:avLst/>
          </a:prstGeom>
        </p:spPr>
      </p:pic>
      <p:sp>
        <p:nvSpPr>
          <p:cNvPr id="10" name="Rechthoek 9">
            <a:extLst>
              <a:ext uri="{FF2B5EF4-FFF2-40B4-BE49-F238E27FC236}">
                <a16:creationId xmlns:a16="http://schemas.microsoft.com/office/drawing/2014/main" id="{456615B0-BE21-6A43-853E-0F9E81628046}"/>
              </a:ext>
            </a:extLst>
          </p:cNvPr>
          <p:cNvSpPr/>
          <p:nvPr userDrawn="1"/>
        </p:nvSpPr>
        <p:spPr>
          <a:xfrm>
            <a:off x="0" y="3128960"/>
            <a:ext cx="12192000" cy="3729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DE5A3BE5-270B-C544-8577-78487D745912}"/>
              </a:ext>
            </a:extLst>
          </p:cNvPr>
          <p:cNvSpPr>
            <a:spLocks noGrp="1"/>
          </p:cNvSpPr>
          <p:nvPr>
            <p:ph sz="half" idx="1"/>
          </p:nvPr>
        </p:nvSpPr>
        <p:spPr>
          <a:xfrm>
            <a:off x="838199" y="2392446"/>
            <a:ext cx="10515599" cy="355684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tel 1">
            <a:extLst>
              <a:ext uri="{FF2B5EF4-FFF2-40B4-BE49-F238E27FC236}">
                <a16:creationId xmlns:a16="http://schemas.microsoft.com/office/drawing/2014/main" id="{54F63F96-FEF5-DE45-B99F-4D60888E2D3E}"/>
              </a:ext>
            </a:extLst>
          </p:cNvPr>
          <p:cNvSpPr>
            <a:spLocks noGrp="1"/>
          </p:cNvSpPr>
          <p:nvPr>
            <p:ph type="title"/>
          </p:nvPr>
        </p:nvSpPr>
        <p:spPr>
          <a:xfrm>
            <a:off x="838200" y="1500271"/>
            <a:ext cx="10515600" cy="892175"/>
          </a:xfrm>
          <a:prstGeom prst="rect">
            <a:avLst/>
          </a:prstGeom>
        </p:spPr>
        <p:txBody>
          <a:bodyPr/>
          <a:lstStyle>
            <a:lvl1pPr>
              <a:defRPr sz="3500">
                <a:solidFill>
                  <a:srgbClr val="0BBBEF"/>
                </a:solidFill>
              </a:defRPr>
            </a:lvl1pPr>
          </a:lstStyle>
          <a:p>
            <a:r>
              <a:rPr lang="nl-NL"/>
              <a:t>Klik om stijl te bewerken</a:t>
            </a:r>
          </a:p>
        </p:txBody>
      </p:sp>
      <p:pic>
        <p:nvPicPr>
          <p:cNvPr id="8" name="Afbeelding 7" descr="Afbeelding met tekst&#10;&#10;Automatisch gegenereerde beschrijving">
            <a:extLst>
              <a:ext uri="{FF2B5EF4-FFF2-40B4-BE49-F238E27FC236}">
                <a16:creationId xmlns:a16="http://schemas.microsoft.com/office/drawing/2014/main" id="{A02029AE-ED80-3642-83FC-2F7BCECCA5B3}"/>
              </a:ext>
            </a:extLst>
          </p:cNvPr>
          <p:cNvPicPr>
            <a:picLocks noChangeAspect="1"/>
          </p:cNvPicPr>
          <p:nvPr userDrawn="1"/>
        </p:nvPicPr>
        <p:blipFill>
          <a:blip r:embed="rId3"/>
          <a:stretch>
            <a:fillRect/>
          </a:stretch>
        </p:blipFill>
        <p:spPr>
          <a:xfrm>
            <a:off x="10267885" y="6092287"/>
            <a:ext cx="1627770" cy="493182"/>
          </a:xfrm>
          <a:prstGeom prst="rect">
            <a:avLst/>
          </a:prstGeom>
        </p:spPr>
      </p:pic>
    </p:spTree>
    <p:extLst>
      <p:ext uri="{BB962C8B-B14F-4D97-AF65-F5344CB8AC3E}">
        <p14:creationId xmlns:p14="http://schemas.microsoft.com/office/powerpoint/2010/main" val="359180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uw_Inhoud 2">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447D37-81F8-F547-9012-3893CF137BB5}"/>
              </a:ext>
            </a:extLst>
          </p:cNvPr>
          <p:cNvSpPr>
            <a:spLocks noGrp="1"/>
          </p:cNvSpPr>
          <p:nvPr>
            <p:ph sz="half" idx="1"/>
          </p:nvPr>
        </p:nvSpPr>
        <p:spPr>
          <a:xfrm>
            <a:off x="838199" y="1257300"/>
            <a:ext cx="10515599"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descr="Afbeelding met tekst&#10;&#10;Automatisch gegenereerde beschrijving">
            <a:extLst>
              <a:ext uri="{FF2B5EF4-FFF2-40B4-BE49-F238E27FC236}">
                <a16:creationId xmlns:a16="http://schemas.microsoft.com/office/drawing/2014/main" id="{80B578BF-1D41-FF46-A963-C4564FBB7EF6}"/>
              </a:ext>
            </a:extLst>
          </p:cNvPr>
          <p:cNvPicPr>
            <a:picLocks noChangeAspect="1"/>
          </p:cNvPicPr>
          <p:nvPr userDrawn="1"/>
        </p:nvPicPr>
        <p:blipFill>
          <a:blip r:embed="rId2"/>
          <a:stretch>
            <a:fillRect/>
          </a:stretch>
        </p:blipFill>
        <p:spPr>
          <a:xfrm>
            <a:off x="10267885" y="6092287"/>
            <a:ext cx="1627770" cy="493182"/>
          </a:xfrm>
          <a:prstGeom prst="rect">
            <a:avLst/>
          </a:prstGeom>
        </p:spPr>
      </p:pic>
      <p:sp>
        <p:nvSpPr>
          <p:cNvPr id="5" name="Titel 1">
            <a:extLst>
              <a:ext uri="{FF2B5EF4-FFF2-40B4-BE49-F238E27FC236}">
                <a16:creationId xmlns:a16="http://schemas.microsoft.com/office/drawing/2014/main" id="{55F38D65-14B0-2A4D-8AC0-64A8DF546378}"/>
              </a:ext>
            </a:extLst>
          </p:cNvPr>
          <p:cNvSpPr>
            <a:spLocks noGrp="1"/>
          </p:cNvSpPr>
          <p:nvPr>
            <p:ph type="title"/>
          </p:nvPr>
        </p:nvSpPr>
        <p:spPr>
          <a:xfrm>
            <a:off x="838200" y="365125"/>
            <a:ext cx="10515600" cy="892175"/>
          </a:xfrm>
          <a:prstGeom prst="rect">
            <a:avLst/>
          </a:prstGeom>
        </p:spPr>
        <p:txBody>
          <a:bodyPr/>
          <a:lstStyle>
            <a:lvl1pPr>
              <a:defRPr sz="3500">
                <a:solidFill>
                  <a:srgbClr val="0BBBEF"/>
                </a:solidFill>
              </a:defRPr>
            </a:lvl1pPr>
          </a:lstStyle>
          <a:p>
            <a:r>
              <a:rPr lang="nl-NL"/>
              <a:t>Klik om stijl te bewerken</a:t>
            </a:r>
          </a:p>
        </p:txBody>
      </p:sp>
    </p:spTree>
    <p:extLst>
      <p:ext uri="{BB962C8B-B14F-4D97-AF65-F5344CB8AC3E}">
        <p14:creationId xmlns:p14="http://schemas.microsoft.com/office/powerpoint/2010/main" val="1178307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uw_Inhoud 3">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447D37-81F8-F547-9012-3893CF137BB5}"/>
              </a:ext>
            </a:extLst>
          </p:cNvPr>
          <p:cNvSpPr>
            <a:spLocks noGrp="1"/>
          </p:cNvSpPr>
          <p:nvPr>
            <p:ph sz="half" idx="1"/>
          </p:nvPr>
        </p:nvSpPr>
        <p:spPr>
          <a:xfrm>
            <a:off x="838200" y="1257300"/>
            <a:ext cx="5181600"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234BA6B-7B88-E447-923B-9B2654DDA201}"/>
              </a:ext>
            </a:extLst>
          </p:cNvPr>
          <p:cNvSpPr>
            <a:spLocks noGrp="1"/>
          </p:cNvSpPr>
          <p:nvPr>
            <p:ph sz="half" idx="2"/>
          </p:nvPr>
        </p:nvSpPr>
        <p:spPr>
          <a:xfrm>
            <a:off x="6172200" y="1257300"/>
            <a:ext cx="5181600"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descr="Afbeelding met tekst&#10;&#10;Automatisch gegenereerde beschrijving">
            <a:extLst>
              <a:ext uri="{FF2B5EF4-FFF2-40B4-BE49-F238E27FC236}">
                <a16:creationId xmlns:a16="http://schemas.microsoft.com/office/drawing/2014/main" id="{80B578BF-1D41-FF46-A963-C4564FBB7EF6}"/>
              </a:ext>
            </a:extLst>
          </p:cNvPr>
          <p:cNvPicPr>
            <a:picLocks noChangeAspect="1"/>
          </p:cNvPicPr>
          <p:nvPr userDrawn="1"/>
        </p:nvPicPr>
        <p:blipFill>
          <a:blip r:embed="rId2"/>
          <a:stretch>
            <a:fillRect/>
          </a:stretch>
        </p:blipFill>
        <p:spPr>
          <a:xfrm>
            <a:off x="10267885" y="6092287"/>
            <a:ext cx="1627770" cy="493182"/>
          </a:xfrm>
          <a:prstGeom prst="rect">
            <a:avLst/>
          </a:prstGeom>
        </p:spPr>
      </p:pic>
      <p:sp>
        <p:nvSpPr>
          <p:cNvPr id="2" name="Titel 1">
            <a:extLst>
              <a:ext uri="{FF2B5EF4-FFF2-40B4-BE49-F238E27FC236}">
                <a16:creationId xmlns:a16="http://schemas.microsoft.com/office/drawing/2014/main" id="{86367F94-B2E1-1649-ABDC-5743640F1F68}"/>
              </a:ext>
            </a:extLst>
          </p:cNvPr>
          <p:cNvSpPr>
            <a:spLocks noGrp="1"/>
          </p:cNvSpPr>
          <p:nvPr>
            <p:ph type="title"/>
          </p:nvPr>
        </p:nvSpPr>
        <p:spPr>
          <a:xfrm>
            <a:off x="838200" y="365125"/>
            <a:ext cx="10515600" cy="892175"/>
          </a:xfrm>
          <a:prstGeom prst="rect">
            <a:avLst/>
          </a:prstGeom>
        </p:spPr>
        <p:txBody>
          <a:bodyPr/>
          <a:lstStyle>
            <a:lvl1pPr>
              <a:defRPr sz="3500">
                <a:solidFill>
                  <a:srgbClr val="0BBBEF"/>
                </a:solidFill>
              </a:defRPr>
            </a:lvl1pPr>
          </a:lstStyle>
          <a:p>
            <a:r>
              <a:rPr lang="nl-NL"/>
              <a:t>Klik om stijl te bewerken</a:t>
            </a:r>
          </a:p>
        </p:txBody>
      </p:sp>
    </p:spTree>
    <p:extLst>
      <p:ext uri="{BB962C8B-B14F-4D97-AF65-F5344CB8AC3E}">
        <p14:creationId xmlns:p14="http://schemas.microsoft.com/office/powerpoint/2010/main" val="1568298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ood_Titeldia 1">
    <p:bg>
      <p:bgPr>
        <a:solidFill>
          <a:srgbClr val="E5231F"/>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29290FE5-CEFE-D344-8D93-53474395AE2E}"/>
              </a:ext>
            </a:extLst>
          </p:cNvPr>
          <p:cNvPicPr>
            <a:picLocks noChangeAspect="1"/>
          </p:cNvPicPr>
          <p:nvPr userDrawn="1"/>
        </p:nvPicPr>
        <p:blipFill rotWithShape="1">
          <a:blip r:embed="rId2"/>
          <a:srcRect r="23707"/>
          <a:stretch/>
        </p:blipFill>
        <p:spPr>
          <a:xfrm>
            <a:off x="8069287" y="5443538"/>
            <a:ext cx="4122713" cy="1414462"/>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857C74C2-3B9E-5944-8ADD-E989B03D24AB}"/>
              </a:ext>
            </a:extLst>
          </p:cNvPr>
          <p:cNvPicPr>
            <a:picLocks noChangeAspect="1"/>
          </p:cNvPicPr>
          <p:nvPr userDrawn="1"/>
        </p:nvPicPr>
        <p:blipFill>
          <a:blip r:embed="rId3"/>
          <a:stretch>
            <a:fillRect/>
          </a:stretch>
        </p:blipFill>
        <p:spPr>
          <a:xfrm>
            <a:off x="10242496" y="6121400"/>
            <a:ext cx="1627770" cy="493182"/>
          </a:xfrm>
          <a:prstGeom prst="rect">
            <a:avLst/>
          </a:prstGeom>
        </p:spPr>
      </p:pic>
      <p:sp>
        <p:nvSpPr>
          <p:cNvPr id="6" name="Titel 1">
            <a:extLst>
              <a:ext uri="{FF2B5EF4-FFF2-40B4-BE49-F238E27FC236}">
                <a16:creationId xmlns:a16="http://schemas.microsoft.com/office/drawing/2014/main" id="{FAD6635A-4131-7548-9EF9-FC1AD23065A3}"/>
              </a:ext>
            </a:extLst>
          </p:cNvPr>
          <p:cNvSpPr>
            <a:spLocks noGrp="1"/>
          </p:cNvSpPr>
          <p:nvPr>
            <p:ph type="title"/>
          </p:nvPr>
        </p:nvSpPr>
        <p:spPr>
          <a:xfrm>
            <a:off x="838200" y="1617133"/>
            <a:ext cx="9330267" cy="2107142"/>
          </a:xfrm>
          <a:prstGeom prst="rect">
            <a:avLst/>
          </a:prstGeom>
        </p:spPr>
        <p:txBody>
          <a:bodyPr/>
          <a:lstStyle>
            <a:lvl1pPr algn="l">
              <a:defRPr sz="6500">
                <a:solidFill>
                  <a:schemeClr val="bg1"/>
                </a:solidFill>
              </a:defRPr>
            </a:lvl1pPr>
          </a:lstStyle>
          <a:p>
            <a:r>
              <a:rPr lang="nl-NL"/>
              <a:t>Klik om stijl te bewerken</a:t>
            </a:r>
          </a:p>
        </p:txBody>
      </p:sp>
      <p:sp>
        <p:nvSpPr>
          <p:cNvPr id="15" name="Ondertitel 2">
            <a:extLst>
              <a:ext uri="{FF2B5EF4-FFF2-40B4-BE49-F238E27FC236}">
                <a16:creationId xmlns:a16="http://schemas.microsoft.com/office/drawing/2014/main" id="{F2E2BA87-4C1B-B948-957F-9A8441D8F8E6}"/>
              </a:ext>
            </a:extLst>
          </p:cNvPr>
          <p:cNvSpPr>
            <a:spLocks noGrp="1"/>
          </p:cNvSpPr>
          <p:nvPr>
            <p:ph type="subTitle" idx="1"/>
          </p:nvPr>
        </p:nvSpPr>
        <p:spPr>
          <a:xfrm>
            <a:off x="838199" y="3921917"/>
            <a:ext cx="9330267" cy="1318950"/>
          </a:xfrm>
          <a:prstGeom prst="rect">
            <a:avLst/>
          </a:prstGeom>
        </p:spPr>
        <p:txBody>
          <a:bodyPr anchor="t">
            <a:noAutofit/>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1120019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ood_Titeldia 2">
    <p:bg>
      <p:bgPr>
        <a:solidFill>
          <a:schemeClr val="tx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57C74C2-3B9E-5944-8ADD-E989B03D24AB}"/>
              </a:ext>
            </a:extLst>
          </p:cNvPr>
          <p:cNvPicPr>
            <a:picLocks noChangeAspect="1"/>
          </p:cNvPicPr>
          <p:nvPr userDrawn="1"/>
        </p:nvPicPr>
        <p:blipFill>
          <a:blip r:embed="rId2"/>
          <a:srcRect/>
          <a:stretch/>
        </p:blipFill>
        <p:spPr>
          <a:xfrm>
            <a:off x="10242496" y="6121400"/>
            <a:ext cx="1627770" cy="493181"/>
          </a:xfrm>
          <a:prstGeom prst="rect">
            <a:avLst/>
          </a:prstGeom>
        </p:spPr>
      </p:pic>
      <p:sp>
        <p:nvSpPr>
          <p:cNvPr id="2" name="Titel 1">
            <a:extLst>
              <a:ext uri="{FF2B5EF4-FFF2-40B4-BE49-F238E27FC236}">
                <a16:creationId xmlns:a16="http://schemas.microsoft.com/office/drawing/2014/main" id="{13289F18-8533-FB4C-ABB9-9C2A709D5B80}"/>
              </a:ext>
            </a:extLst>
          </p:cNvPr>
          <p:cNvSpPr>
            <a:spLocks noGrp="1"/>
          </p:cNvSpPr>
          <p:nvPr>
            <p:ph type="title"/>
          </p:nvPr>
        </p:nvSpPr>
        <p:spPr>
          <a:xfrm>
            <a:off x="1608665" y="1617133"/>
            <a:ext cx="8974667" cy="2107142"/>
          </a:xfrm>
          <a:prstGeom prst="rect">
            <a:avLst/>
          </a:prstGeom>
        </p:spPr>
        <p:txBody>
          <a:bodyPr/>
          <a:lstStyle>
            <a:lvl1pPr algn="ctr">
              <a:defRPr sz="6500">
                <a:solidFill>
                  <a:srgbClr val="E5231F"/>
                </a:solidFill>
              </a:defRPr>
            </a:lvl1pPr>
          </a:lstStyle>
          <a:p>
            <a:r>
              <a:rPr lang="nl-NL"/>
              <a:t>Klik om stijl te bewerken</a:t>
            </a:r>
          </a:p>
        </p:txBody>
      </p:sp>
      <p:sp>
        <p:nvSpPr>
          <p:cNvPr id="4" name="Ondertitel 2">
            <a:extLst>
              <a:ext uri="{FF2B5EF4-FFF2-40B4-BE49-F238E27FC236}">
                <a16:creationId xmlns:a16="http://schemas.microsoft.com/office/drawing/2014/main" id="{A245C16B-F743-284B-866B-88D52B90A682}"/>
              </a:ext>
            </a:extLst>
          </p:cNvPr>
          <p:cNvSpPr>
            <a:spLocks noGrp="1"/>
          </p:cNvSpPr>
          <p:nvPr>
            <p:ph type="subTitle" idx="1"/>
          </p:nvPr>
        </p:nvSpPr>
        <p:spPr>
          <a:xfrm>
            <a:off x="1608665" y="3921917"/>
            <a:ext cx="8974667" cy="1318950"/>
          </a:xfrm>
          <a:prstGeom prst="rect">
            <a:avLst/>
          </a:prstGeom>
        </p:spPr>
        <p:txBody>
          <a:bodyPr anchor="t">
            <a:noAutofit/>
          </a:bodyPr>
          <a:lstStyle>
            <a:lvl1pPr marL="0" indent="0" algn="ctr">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1458483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ood_Inhoud 1">
    <p:bg>
      <p:bgPr>
        <a:solidFill>
          <a:srgbClr val="E5231F"/>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C807243-7412-A341-AD32-C66228863977}"/>
              </a:ext>
            </a:extLst>
          </p:cNvPr>
          <p:cNvPicPr>
            <a:picLocks noChangeAspect="1"/>
          </p:cNvPicPr>
          <p:nvPr userDrawn="1"/>
        </p:nvPicPr>
        <p:blipFill rotWithShape="1">
          <a:blip r:embed="rId2"/>
          <a:srcRect l="5953" r="2994"/>
          <a:stretch/>
        </p:blipFill>
        <p:spPr>
          <a:xfrm>
            <a:off x="0" y="728662"/>
            <a:ext cx="12192000" cy="2414587"/>
          </a:xfrm>
          <a:prstGeom prst="rect">
            <a:avLst/>
          </a:prstGeom>
        </p:spPr>
      </p:pic>
      <p:sp>
        <p:nvSpPr>
          <p:cNvPr id="10" name="Rechthoek 9">
            <a:extLst>
              <a:ext uri="{FF2B5EF4-FFF2-40B4-BE49-F238E27FC236}">
                <a16:creationId xmlns:a16="http://schemas.microsoft.com/office/drawing/2014/main" id="{456615B0-BE21-6A43-853E-0F9E81628046}"/>
              </a:ext>
            </a:extLst>
          </p:cNvPr>
          <p:cNvSpPr/>
          <p:nvPr userDrawn="1"/>
        </p:nvSpPr>
        <p:spPr>
          <a:xfrm>
            <a:off x="0" y="3128960"/>
            <a:ext cx="12192000" cy="3729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inhoud 2">
            <a:extLst>
              <a:ext uri="{FF2B5EF4-FFF2-40B4-BE49-F238E27FC236}">
                <a16:creationId xmlns:a16="http://schemas.microsoft.com/office/drawing/2014/main" id="{1C37AA76-C057-014F-975F-372CB83E5E5A}"/>
              </a:ext>
            </a:extLst>
          </p:cNvPr>
          <p:cNvSpPr>
            <a:spLocks noGrp="1"/>
          </p:cNvSpPr>
          <p:nvPr>
            <p:ph sz="half" idx="1"/>
          </p:nvPr>
        </p:nvSpPr>
        <p:spPr>
          <a:xfrm>
            <a:off x="838199" y="2392446"/>
            <a:ext cx="10515599" cy="355684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tel 1">
            <a:extLst>
              <a:ext uri="{FF2B5EF4-FFF2-40B4-BE49-F238E27FC236}">
                <a16:creationId xmlns:a16="http://schemas.microsoft.com/office/drawing/2014/main" id="{CE30EC42-474A-EB49-AE33-23EF7F288929}"/>
              </a:ext>
            </a:extLst>
          </p:cNvPr>
          <p:cNvSpPr>
            <a:spLocks noGrp="1"/>
          </p:cNvSpPr>
          <p:nvPr>
            <p:ph type="title"/>
          </p:nvPr>
        </p:nvSpPr>
        <p:spPr>
          <a:xfrm>
            <a:off x="838200" y="1500271"/>
            <a:ext cx="10515600" cy="892175"/>
          </a:xfrm>
          <a:prstGeom prst="rect">
            <a:avLst/>
          </a:prstGeom>
        </p:spPr>
        <p:txBody>
          <a:bodyPr/>
          <a:lstStyle>
            <a:lvl1pPr>
              <a:defRPr sz="3500">
                <a:solidFill>
                  <a:srgbClr val="E5231F"/>
                </a:solidFill>
              </a:defRPr>
            </a:lvl1pPr>
          </a:lstStyle>
          <a:p>
            <a:r>
              <a:rPr lang="nl-NL"/>
              <a:t>Klik om stijl te bewerken</a:t>
            </a:r>
          </a:p>
        </p:txBody>
      </p:sp>
      <p:pic>
        <p:nvPicPr>
          <p:cNvPr id="11" name="Afbeelding 10" descr="Afbeelding met tekst&#10;&#10;Automatisch gegenereerde beschrijving">
            <a:extLst>
              <a:ext uri="{FF2B5EF4-FFF2-40B4-BE49-F238E27FC236}">
                <a16:creationId xmlns:a16="http://schemas.microsoft.com/office/drawing/2014/main" id="{A186EE73-6D59-E249-813E-4E1F06687A06}"/>
              </a:ext>
            </a:extLst>
          </p:cNvPr>
          <p:cNvPicPr>
            <a:picLocks noChangeAspect="1"/>
          </p:cNvPicPr>
          <p:nvPr userDrawn="1"/>
        </p:nvPicPr>
        <p:blipFill>
          <a:blip r:embed="rId3"/>
          <a:stretch>
            <a:fillRect/>
          </a:stretch>
        </p:blipFill>
        <p:spPr>
          <a:xfrm>
            <a:off x="10267885" y="6092287"/>
            <a:ext cx="1627770" cy="493182"/>
          </a:xfrm>
          <a:prstGeom prst="rect">
            <a:avLst/>
          </a:prstGeom>
        </p:spPr>
      </p:pic>
    </p:spTree>
    <p:extLst>
      <p:ext uri="{BB962C8B-B14F-4D97-AF65-F5344CB8AC3E}">
        <p14:creationId xmlns:p14="http://schemas.microsoft.com/office/powerpoint/2010/main" val="3829967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ood_Inhoud 2">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447D37-81F8-F547-9012-3893CF137BB5}"/>
              </a:ext>
            </a:extLst>
          </p:cNvPr>
          <p:cNvSpPr>
            <a:spLocks noGrp="1"/>
          </p:cNvSpPr>
          <p:nvPr>
            <p:ph sz="half" idx="1"/>
          </p:nvPr>
        </p:nvSpPr>
        <p:spPr>
          <a:xfrm>
            <a:off x="838199" y="1257300"/>
            <a:ext cx="10515599"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descr="Afbeelding met tekst&#10;&#10;Automatisch gegenereerde beschrijving">
            <a:extLst>
              <a:ext uri="{FF2B5EF4-FFF2-40B4-BE49-F238E27FC236}">
                <a16:creationId xmlns:a16="http://schemas.microsoft.com/office/drawing/2014/main" id="{80B578BF-1D41-FF46-A963-C4564FBB7EF6}"/>
              </a:ext>
            </a:extLst>
          </p:cNvPr>
          <p:cNvPicPr>
            <a:picLocks noChangeAspect="1"/>
          </p:cNvPicPr>
          <p:nvPr userDrawn="1"/>
        </p:nvPicPr>
        <p:blipFill>
          <a:blip r:embed="rId2"/>
          <a:stretch>
            <a:fillRect/>
          </a:stretch>
        </p:blipFill>
        <p:spPr>
          <a:xfrm>
            <a:off x="10267885" y="6092287"/>
            <a:ext cx="1627770" cy="493182"/>
          </a:xfrm>
          <a:prstGeom prst="rect">
            <a:avLst/>
          </a:prstGeom>
        </p:spPr>
      </p:pic>
      <p:sp>
        <p:nvSpPr>
          <p:cNvPr id="5" name="Titel 1">
            <a:extLst>
              <a:ext uri="{FF2B5EF4-FFF2-40B4-BE49-F238E27FC236}">
                <a16:creationId xmlns:a16="http://schemas.microsoft.com/office/drawing/2014/main" id="{55F38D65-14B0-2A4D-8AC0-64A8DF546378}"/>
              </a:ext>
            </a:extLst>
          </p:cNvPr>
          <p:cNvSpPr>
            <a:spLocks noGrp="1"/>
          </p:cNvSpPr>
          <p:nvPr>
            <p:ph type="title"/>
          </p:nvPr>
        </p:nvSpPr>
        <p:spPr>
          <a:xfrm>
            <a:off x="838200" y="365125"/>
            <a:ext cx="10515600" cy="892175"/>
          </a:xfrm>
          <a:prstGeom prst="rect">
            <a:avLst/>
          </a:prstGeom>
        </p:spPr>
        <p:txBody>
          <a:bodyPr/>
          <a:lstStyle>
            <a:lvl1pPr>
              <a:defRPr sz="3500">
                <a:solidFill>
                  <a:srgbClr val="E5231F"/>
                </a:solidFill>
              </a:defRPr>
            </a:lvl1pPr>
          </a:lstStyle>
          <a:p>
            <a:r>
              <a:rPr lang="nl-NL"/>
              <a:t>Klik om stijl te bewerken</a:t>
            </a:r>
          </a:p>
        </p:txBody>
      </p:sp>
    </p:spTree>
    <p:extLst>
      <p:ext uri="{BB962C8B-B14F-4D97-AF65-F5344CB8AC3E}">
        <p14:creationId xmlns:p14="http://schemas.microsoft.com/office/powerpoint/2010/main" val="3397642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ood_Inhoud 3">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447D37-81F8-F547-9012-3893CF137BB5}"/>
              </a:ext>
            </a:extLst>
          </p:cNvPr>
          <p:cNvSpPr>
            <a:spLocks noGrp="1"/>
          </p:cNvSpPr>
          <p:nvPr>
            <p:ph sz="half" idx="1"/>
          </p:nvPr>
        </p:nvSpPr>
        <p:spPr>
          <a:xfrm>
            <a:off x="838200" y="1257300"/>
            <a:ext cx="5181600"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234BA6B-7B88-E447-923B-9B2654DDA201}"/>
              </a:ext>
            </a:extLst>
          </p:cNvPr>
          <p:cNvSpPr>
            <a:spLocks noGrp="1"/>
          </p:cNvSpPr>
          <p:nvPr>
            <p:ph sz="half" idx="2"/>
          </p:nvPr>
        </p:nvSpPr>
        <p:spPr>
          <a:xfrm>
            <a:off x="6172200" y="1257300"/>
            <a:ext cx="5181600"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descr="Afbeelding met tekst&#10;&#10;Automatisch gegenereerde beschrijving">
            <a:extLst>
              <a:ext uri="{FF2B5EF4-FFF2-40B4-BE49-F238E27FC236}">
                <a16:creationId xmlns:a16="http://schemas.microsoft.com/office/drawing/2014/main" id="{80B578BF-1D41-FF46-A963-C4564FBB7EF6}"/>
              </a:ext>
            </a:extLst>
          </p:cNvPr>
          <p:cNvPicPr>
            <a:picLocks noChangeAspect="1"/>
          </p:cNvPicPr>
          <p:nvPr userDrawn="1"/>
        </p:nvPicPr>
        <p:blipFill>
          <a:blip r:embed="rId2"/>
          <a:stretch>
            <a:fillRect/>
          </a:stretch>
        </p:blipFill>
        <p:spPr>
          <a:xfrm>
            <a:off x="10267885" y="6092287"/>
            <a:ext cx="1627770" cy="493182"/>
          </a:xfrm>
          <a:prstGeom prst="rect">
            <a:avLst/>
          </a:prstGeom>
        </p:spPr>
      </p:pic>
      <p:sp>
        <p:nvSpPr>
          <p:cNvPr id="2" name="Titel 1">
            <a:extLst>
              <a:ext uri="{FF2B5EF4-FFF2-40B4-BE49-F238E27FC236}">
                <a16:creationId xmlns:a16="http://schemas.microsoft.com/office/drawing/2014/main" id="{86367F94-B2E1-1649-ABDC-5743640F1F68}"/>
              </a:ext>
            </a:extLst>
          </p:cNvPr>
          <p:cNvSpPr>
            <a:spLocks noGrp="1"/>
          </p:cNvSpPr>
          <p:nvPr>
            <p:ph type="title"/>
          </p:nvPr>
        </p:nvSpPr>
        <p:spPr>
          <a:xfrm>
            <a:off x="838200" y="365125"/>
            <a:ext cx="10515600" cy="892175"/>
          </a:xfrm>
          <a:prstGeom prst="rect">
            <a:avLst/>
          </a:prstGeom>
        </p:spPr>
        <p:txBody>
          <a:bodyPr/>
          <a:lstStyle>
            <a:lvl1pPr>
              <a:defRPr sz="3500">
                <a:solidFill>
                  <a:srgbClr val="E5231F"/>
                </a:solidFill>
              </a:defRPr>
            </a:lvl1pPr>
          </a:lstStyle>
          <a:p>
            <a:r>
              <a:rPr lang="nl-NL"/>
              <a:t>Klik om stijl te bewerken</a:t>
            </a:r>
          </a:p>
        </p:txBody>
      </p:sp>
    </p:spTree>
    <p:extLst>
      <p:ext uri="{BB962C8B-B14F-4D97-AF65-F5344CB8AC3E}">
        <p14:creationId xmlns:p14="http://schemas.microsoft.com/office/powerpoint/2010/main" val="3943223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ranje_Titeldia 1">
    <p:bg>
      <p:bgPr>
        <a:solidFill>
          <a:srgbClr val="EE7203"/>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29290FE5-CEFE-D344-8D93-53474395AE2E}"/>
              </a:ext>
            </a:extLst>
          </p:cNvPr>
          <p:cNvPicPr>
            <a:picLocks noChangeAspect="1"/>
          </p:cNvPicPr>
          <p:nvPr userDrawn="1"/>
        </p:nvPicPr>
        <p:blipFill rotWithShape="1">
          <a:blip r:embed="rId2"/>
          <a:srcRect r="23707"/>
          <a:stretch/>
        </p:blipFill>
        <p:spPr>
          <a:xfrm>
            <a:off x="8069287" y="5443538"/>
            <a:ext cx="4122713" cy="1414462"/>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857C74C2-3B9E-5944-8ADD-E989B03D24AB}"/>
              </a:ext>
            </a:extLst>
          </p:cNvPr>
          <p:cNvPicPr>
            <a:picLocks noChangeAspect="1"/>
          </p:cNvPicPr>
          <p:nvPr userDrawn="1"/>
        </p:nvPicPr>
        <p:blipFill>
          <a:blip r:embed="rId3"/>
          <a:stretch>
            <a:fillRect/>
          </a:stretch>
        </p:blipFill>
        <p:spPr>
          <a:xfrm>
            <a:off x="10242496" y="6121400"/>
            <a:ext cx="1627770" cy="493182"/>
          </a:xfrm>
          <a:prstGeom prst="rect">
            <a:avLst/>
          </a:prstGeom>
        </p:spPr>
      </p:pic>
      <p:sp>
        <p:nvSpPr>
          <p:cNvPr id="6" name="Titel 1">
            <a:extLst>
              <a:ext uri="{FF2B5EF4-FFF2-40B4-BE49-F238E27FC236}">
                <a16:creationId xmlns:a16="http://schemas.microsoft.com/office/drawing/2014/main" id="{FAD6635A-4131-7548-9EF9-FC1AD23065A3}"/>
              </a:ext>
            </a:extLst>
          </p:cNvPr>
          <p:cNvSpPr>
            <a:spLocks noGrp="1"/>
          </p:cNvSpPr>
          <p:nvPr>
            <p:ph type="title"/>
          </p:nvPr>
        </p:nvSpPr>
        <p:spPr>
          <a:xfrm>
            <a:off x="838200" y="1617133"/>
            <a:ext cx="9330267" cy="2107142"/>
          </a:xfrm>
          <a:prstGeom prst="rect">
            <a:avLst/>
          </a:prstGeom>
        </p:spPr>
        <p:txBody>
          <a:bodyPr/>
          <a:lstStyle>
            <a:lvl1pPr algn="l">
              <a:defRPr sz="6500">
                <a:solidFill>
                  <a:schemeClr val="bg1"/>
                </a:solidFill>
              </a:defRPr>
            </a:lvl1pPr>
          </a:lstStyle>
          <a:p>
            <a:r>
              <a:rPr lang="nl-NL"/>
              <a:t>Klik om stijl te bewerken</a:t>
            </a:r>
          </a:p>
        </p:txBody>
      </p:sp>
      <p:sp>
        <p:nvSpPr>
          <p:cNvPr id="15" name="Ondertitel 2">
            <a:extLst>
              <a:ext uri="{FF2B5EF4-FFF2-40B4-BE49-F238E27FC236}">
                <a16:creationId xmlns:a16="http://schemas.microsoft.com/office/drawing/2014/main" id="{F2E2BA87-4C1B-B948-957F-9A8441D8F8E6}"/>
              </a:ext>
            </a:extLst>
          </p:cNvPr>
          <p:cNvSpPr>
            <a:spLocks noGrp="1"/>
          </p:cNvSpPr>
          <p:nvPr>
            <p:ph type="subTitle" idx="1"/>
          </p:nvPr>
        </p:nvSpPr>
        <p:spPr>
          <a:xfrm>
            <a:off x="838199" y="3921917"/>
            <a:ext cx="9330267" cy="1318950"/>
          </a:xfrm>
          <a:prstGeom prst="rect">
            <a:avLst/>
          </a:prstGeom>
        </p:spPr>
        <p:txBody>
          <a:bodyPr anchor="t">
            <a:noAutofit/>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1306396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anje_Titeldia 2">
    <p:bg>
      <p:bgPr>
        <a:solidFill>
          <a:schemeClr val="tx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57C74C2-3B9E-5944-8ADD-E989B03D24AB}"/>
              </a:ext>
            </a:extLst>
          </p:cNvPr>
          <p:cNvPicPr>
            <a:picLocks noChangeAspect="1"/>
          </p:cNvPicPr>
          <p:nvPr userDrawn="1"/>
        </p:nvPicPr>
        <p:blipFill>
          <a:blip r:embed="rId2"/>
          <a:srcRect/>
          <a:stretch/>
        </p:blipFill>
        <p:spPr>
          <a:xfrm>
            <a:off x="10242496" y="6121400"/>
            <a:ext cx="1627770" cy="493181"/>
          </a:xfrm>
          <a:prstGeom prst="rect">
            <a:avLst/>
          </a:prstGeom>
        </p:spPr>
      </p:pic>
      <p:sp>
        <p:nvSpPr>
          <p:cNvPr id="2" name="Titel 1">
            <a:extLst>
              <a:ext uri="{FF2B5EF4-FFF2-40B4-BE49-F238E27FC236}">
                <a16:creationId xmlns:a16="http://schemas.microsoft.com/office/drawing/2014/main" id="{13289F18-8533-FB4C-ABB9-9C2A709D5B80}"/>
              </a:ext>
            </a:extLst>
          </p:cNvPr>
          <p:cNvSpPr>
            <a:spLocks noGrp="1"/>
          </p:cNvSpPr>
          <p:nvPr>
            <p:ph type="title"/>
          </p:nvPr>
        </p:nvSpPr>
        <p:spPr>
          <a:xfrm>
            <a:off x="1608665" y="1617133"/>
            <a:ext cx="8974667" cy="2107142"/>
          </a:xfrm>
          <a:prstGeom prst="rect">
            <a:avLst/>
          </a:prstGeom>
        </p:spPr>
        <p:txBody>
          <a:bodyPr/>
          <a:lstStyle>
            <a:lvl1pPr algn="ctr">
              <a:defRPr sz="6500">
                <a:solidFill>
                  <a:srgbClr val="EE7203"/>
                </a:solidFill>
              </a:defRPr>
            </a:lvl1pPr>
          </a:lstStyle>
          <a:p>
            <a:r>
              <a:rPr lang="nl-NL"/>
              <a:t>Klik om stijl te bewerken</a:t>
            </a:r>
          </a:p>
        </p:txBody>
      </p:sp>
      <p:sp>
        <p:nvSpPr>
          <p:cNvPr id="4" name="Ondertitel 2">
            <a:extLst>
              <a:ext uri="{FF2B5EF4-FFF2-40B4-BE49-F238E27FC236}">
                <a16:creationId xmlns:a16="http://schemas.microsoft.com/office/drawing/2014/main" id="{A245C16B-F743-284B-866B-88D52B90A682}"/>
              </a:ext>
            </a:extLst>
          </p:cNvPr>
          <p:cNvSpPr>
            <a:spLocks noGrp="1"/>
          </p:cNvSpPr>
          <p:nvPr>
            <p:ph type="subTitle" idx="1"/>
          </p:nvPr>
        </p:nvSpPr>
        <p:spPr>
          <a:xfrm>
            <a:off x="1608665" y="3921917"/>
            <a:ext cx="8974667" cy="1318950"/>
          </a:xfrm>
          <a:prstGeom prst="rect">
            <a:avLst/>
          </a:prstGeom>
        </p:spPr>
        <p:txBody>
          <a:bodyPr anchor="t">
            <a:noAutofit/>
          </a:bodyPr>
          <a:lstStyle>
            <a:lvl1pPr marL="0" indent="0" algn="ctr">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1455014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ranje_Inhoud 1">
    <p:bg>
      <p:bgPr>
        <a:solidFill>
          <a:srgbClr val="EE7203"/>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C807243-7412-A341-AD32-C66228863977}"/>
              </a:ext>
            </a:extLst>
          </p:cNvPr>
          <p:cNvPicPr>
            <a:picLocks noChangeAspect="1"/>
          </p:cNvPicPr>
          <p:nvPr userDrawn="1"/>
        </p:nvPicPr>
        <p:blipFill rotWithShape="1">
          <a:blip r:embed="rId2"/>
          <a:srcRect l="5953" r="2994"/>
          <a:stretch/>
        </p:blipFill>
        <p:spPr>
          <a:xfrm>
            <a:off x="0" y="728662"/>
            <a:ext cx="12192000" cy="2414587"/>
          </a:xfrm>
          <a:prstGeom prst="rect">
            <a:avLst/>
          </a:prstGeom>
        </p:spPr>
      </p:pic>
      <p:sp>
        <p:nvSpPr>
          <p:cNvPr id="10" name="Rechthoek 9">
            <a:extLst>
              <a:ext uri="{FF2B5EF4-FFF2-40B4-BE49-F238E27FC236}">
                <a16:creationId xmlns:a16="http://schemas.microsoft.com/office/drawing/2014/main" id="{456615B0-BE21-6A43-853E-0F9E81628046}"/>
              </a:ext>
            </a:extLst>
          </p:cNvPr>
          <p:cNvSpPr/>
          <p:nvPr userDrawn="1"/>
        </p:nvSpPr>
        <p:spPr>
          <a:xfrm>
            <a:off x="0" y="3128960"/>
            <a:ext cx="12192000" cy="3729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inhoud 2">
            <a:extLst>
              <a:ext uri="{FF2B5EF4-FFF2-40B4-BE49-F238E27FC236}">
                <a16:creationId xmlns:a16="http://schemas.microsoft.com/office/drawing/2014/main" id="{BA5D8D98-125F-8C43-8008-912F3D51A051}"/>
              </a:ext>
            </a:extLst>
          </p:cNvPr>
          <p:cNvSpPr>
            <a:spLocks noGrp="1"/>
          </p:cNvSpPr>
          <p:nvPr>
            <p:ph sz="half" idx="1"/>
          </p:nvPr>
        </p:nvSpPr>
        <p:spPr>
          <a:xfrm>
            <a:off x="838199" y="2392446"/>
            <a:ext cx="10515599" cy="355684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tel 1">
            <a:extLst>
              <a:ext uri="{FF2B5EF4-FFF2-40B4-BE49-F238E27FC236}">
                <a16:creationId xmlns:a16="http://schemas.microsoft.com/office/drawing/2014/main" id="{5C198B0D-6A3A-9148-BEEB-023B9264549F}"/>
              </a:ext>
            </a:extLst>
          </p:cNvPr>
          <p:cNvSpPr>
            <a:spLocks noGrp="1"/>
          </p:cNvSpPr>
          <p:nvPr>
            <p:ph type="title"/>
          </p:nvPr>
        </p:nvSpPr>
        <p:spPr>
          <a:xfrm>
            <a:off x="838200" y="1500271"/>
            <a:ext cx="10515600" cy="892175"/>
          </a:xfrm>
          <a:prstGeom prst="rect">
            <a:avLst/>
          </a:prstGeom>
        </p:spPr>
        <p:txBody>
          <a:bodyPr/>
          <a:lstStyle>
            <a:lvl1pPr>
              <a:defRPr sz="3500">
                <a:solidFill>
                  <a:srgbClr val="EE7203"/>
                </a:solidFill>
              </a:defRPr>
            </a:lvl1pPr>
          </a:lstStyle>
          <a:p>
            <a:r>
              <a:rPr lang="nl-NL"/>
              <a:t>Klik om stijl te bewerken</a:t>
            </a:r>
          </a:p>
        </p:txBody>
      </p:sp>
      <p:pic>
        <p:nvPicPr>
          <p:cNvPr id="11" name="Afbeelding 10" descr="Afbeelding met tekst&#10;&#10;Automatisch gegenereerde beschrijving">
            <a:extLst>
              <a:ext uri="{FF2B5EF4-FFF2-40B4-BE49-F238E27FC236}">
                <a16:creationId xmlns:a16="http://schemas.microsoft.com/office/drawing/2014/main" id="{76BDBB39-DED1-8148-AF9B-BA67D5A431CC}"/>
              </a:ext>
            </a:extLst>
          </p:cNvPr>
          <p:cNvPicPr>
            <a:picLocks noChangeAspect="1"/>
          </p:cNvPicPr>
          <p:nvPr userDrawn="1"/>
        </p:nvPicPr>
        <p:blipFill>
          <a:blip r:embed="rId3"/>
          <a:stretch>
            <a:fillRect/>
          </a:stretch>
        </p:blipFill>
        <p:spPr>
          <a:xfrm>
            <a:off x="10267885" y="6092287"/>
            <a:ext cx="1627770" cy="493182"/>
          </a:xfrm>
          <a:prstGeom prst="rect">
            <a:avLst/>
          </a:prstGeom>
        </p:spPr>
      </p:pic>
    </p:spTree>
    <p:extLst>
      <p:ext uri="{BB962C8B-B14F-4D97-AF65-F5344CB8AC3E}">
        <p14:creationId xmlns:p14="http://schemas.microsoft.com/office/powerpoint/2010/main" val="4289588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anje_Inhoud 2">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447D37-81F8-F547-9012-3893CF137BB5}"/>
              </a:ext>
            </a:extLst>
          </p:cNvPr>
          <p:cNvSpPr>
            <a:spLocks noGrp="1"/>
          </p:cNvSpPr>
          <p:nvPr>
            <p:ph sz="half" idx="1"/>
          </p:nvPr>
        </p:nvSpPr>
        <p:spPr>
          <a:xfrm>
            <a:off x="838199" y="1257300"/>
            <a:ext cx="10515599"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descr="Afbeelding met tekst&#10;&#10;Automatisch gegenereerde beschrijving">
            <a:extLst>
              <a:ext uri="{FF2B5EF4-FFF2-40B4-BE49-F238E27FC236}">
                <a16:creationId xmlns:a16="http://schemas.microsoft.com/office/drawing/2014/main" id="{80B578BF-1D41-FF46-A963-C4564FBB7EF6}"/>
              </a:ext>
            </a:extLst>
          </p:cNvPr>
          <p:cNvPicPr>
            <a:picLocks noChangeAspect="1"/>
          </p:cNvPicPr>
          <p:nvPr userDrawn="1"/>
        </p:nvPicPr>
        <p:blipFill>
          <a:blip r:embed="rId2"/>
          <a:stretch>
            <a:fillRect/>
          </a:stretch>
        </p:blipFill>
        <p:spPr>
          <a:xfrm>
            <a:off x="10267885" y="6092287"/>
            <a:ext cx="1627770" cy="493182"/>
          </a:xfrm>
          <a:prstGeom prst="rect">
            <a:avLst/>
          </a:prstGeom>
        </p:spPr>
      </p:pic>
      <p:sp>
        <p:nvSpPr>
          <p:cNvPr id="5" name="Titel 1">
            <a:extLst>
              <a:ext uri="{FF2B5EF4-FFF2-40B4-BE49-F238E27FC236}">
                <a16:creationId xmlns:a16="http://schemas.microsoft.com/office/drawing/2014/main" id="{55F38D65-14B0-2A4D-8AC0-64A8DF546378}"/>
              </a:ext>
            </a:extLst>
          </p:cNvPr>
          <p:cNvSpPr>
            <a:spLocks noGrp="1"/>
          </p:cNvSpPr>
          <p:nvPr>
            <p:ph type="title"/>
          </p:nvPr>
        </p:nvSpPr>
        <p:spPr>
          <a:xfrm>
            <a:off x="838200" y="365125"/>
            <a:ext cx="10515600" cy="892175"/>
          </a:xfrm>
          <a:prstGeom prst="rect">
            <a:avLst/>
          </a:prstGeom>
        </p:spPr>
        <p:txBody>
          <a:bodyPr/>
          <a:lstStyle>
            <a:lvl1pPr>
              <a:defRPr sz="3500">
                <a:solidFill>
                  <a:srgbClr val="EE7203"/>
                </a:solidFill>
              </a:defRPr>
            </a:lvl1pPr>
          </a:lstStyle>
          <a:p>
            <a:r>
              <a:rPr lang="nl-NL"/>
              <a:t>Klik om stijl te bewerken</a:t>
            </a:r>
          </a:p>
        </p:txBody>
      </p:sp>
    </p:spTree>
    <p:extLst>
      <p:ext uri="{BB962C8B-B14F-4D97-AF65-F5344CB8AC3E}">
        <p14:creationId xmlns:p14="http://schemas.microsoft.com/office/powerpoint/2010/main" val="1185773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ranje_Inhoud 3">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447D37-81F8-F547-9012-3893CF137BB5}"/>
              </a:ext>
            </a:extLst>
          </p:cNvPr>
          <p:cNvSpPr>
            <a:spLocks noGrp="1"/>
          </p:cNvSpPr>
          <p:nvPr>
            <p:ph sz="half" idx="1"/>
          </p:nvPr>
        </p:nvSpPr>
        <p:spPr>
          <a:xfrm>
            <a:off x="838200" y="1257300"/>
            <a:ext cx="5181600"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234BA6B-7B88-E447-923B-9B2654DDA201}"/>
              </a:ext>
            </a:extLst>
          </p:cNvPr>
          <p:cNvSpPr>
            <a:spLocks noGrp="1"/>
          </p:cNvSpPr>
          <p:nvPr>
            <p:ph sz="half" idx="2"/>
          </p:nvPr>
        </p:nvSpPr>
        <p:spPr>
          <a:xfrm>
            <a:off x="6172200" y="1257300"/>
            <a:ext cx="5181600"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descr="Afbeelding met tekst&#10;&#10;Automatisch gegenereerde beschrijving">
            <a:extLst>
              <a:ext uri="{FF2B5EF4-FFF2-40B4-BE49-F238E27FC236}">
                <a16:creationId xmlns:a16="http://schemas.microsoft.com/office/drawing/2014/main" id="{80B578BF-1D41-FF46-A963-C4564FBB7EF6}"/>
              </a:ext>
            </a:extLst>
          </p:cNvPr>
          <p:cNvPicPr>
            <a:picLocks noChangeAspect="1"/>
          </p:cNvPicPr>
          <p:nvPr userDrawn="1"/>
        </p:nvPicPr>
        <p:blipFill>
          <a:blip r:embed="rId2"/>
          <a:stretch>
            <a:fillRect/>
          </a:stretch>
        </p:blipFill>
        <p:spPr>
          <a:xfrm>
            <a:off x="10267885" y="6092287"/>
            <a:ext cx="1627770" cy="493182"/>
          </a:xfrm>
          <a:prstGeom prst="rect">
            <a:avLst/>
          </a:prstGeom>
        </p:spPr>
      </p:pic>
      <p:sp>
        <p:nvSpPr>
          <p:cNvPr id="2" name="Titel 1">
            <a:extLst>
              <a:ext uri="{FF2B5EF4-FFF2-40B4-BE49-F238E27FC236}">
                <a16:creationId xmlns:a16="http://schemas.microsoft.com/office/drawing/2014/main" id="{86367F94-B2E1-1649-ABDC-5743640F1F68}"/>
              </a:ext>
            </a:extLst>
          </p:cNvPr>
          <p:cNvSpPr>
            <a:spLocks noGrp="1"/>
          </p:cNvSpPr>
          <p:nvPr>
            <p:ph type="title"/>
          </p:nvPr>
        </p:nvSpPr>
        <p:spPr>
          <a:xfrm>
            <a:off x="838200" y="365125"/>
            <a:ext cx="10515600" cy="892175"/>
          </a:xfrm>
          <a:prstGeom prst="rect">
            <a:avLst/>
          </a:prstGeom>
        </p:spPr>
        <p:txBody>
          <a:bodyPr/>
          <a:lstStyle>
            <a:lvl1pPr>
              <a:defRPr sz="3500">
                <a:solidFill>
                  <a:srgbClr val="EE7203"/>
                </a:solidFill>
              </a:defRPr>
            </a:lvl1pPr>
          </a:lstStyle>
          <a:p>
            <a:r>
              <a:rPr lang="nl-NL"/>
              <a:t>Klik om stijl te bewerken</a:t>
            </a:r>
          </a:p>
        </p:txBody>
      </p:sp>
    </p:spTree>
    <p:extLst>
      <p:ext uri="{BB962C8B-B14F-4D97-AF65-F5344CB8AC3E}">
        <p14:creationId xmlns:p14="http://schemas.microsoft.com/office/powerpoint/2010/main" val="2921832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oen_Titeldia 1">
    <p:bg>
      <p:bgPr>
        <a:solidFill>
          <a:srgbClr val="31AC5E"/>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29290FE5-CEFE-D344-8D93-53474395AE2E}"/>
              </a:ext>
            </a:extLst>
          </p:cNvPr>
          <p:cNvPicPr>
            <a:picLocks noChangeAspect="1"/>
          </p:cNvPicPr>
          <p:nvPr userDrawn="1"/>
        </p:nvPicPr>
        <p:blipFill rotWithShape="1">
          <a:blip r:embed="rId2"/>
          <a:srcRect r="23707"/>
          <a:stretch/>
        </p:blipFill>
        <p:spPr>
          <a:xfrm>
            <a:off x="8069287" y="5443538"/>
            <a:ext cx="4122713" cy="1414462"/>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857C74C2-3B9E-5944-8ADD-E989B03D24AB}"/>
              </a:ext>
            </a:extLst>
          </p:cNvPr>
          <p:cNvPicPr>
            <a:picLocks noChangeAspect="1"/>
          </p:cNvPicPr>
          <p:nvPr userDrawn="1"/>
        </p:nvPicPr>
        <p:blipFill>
          <a:blip r:embed="rId3"/>
          <a:stretch>
            <a:fillRect/>
          </a:stretch>
        </p:blipFill>
        <p:spPr>
          <a:xfrm>
            <a:off x="10242496" y="6121400"/>
            <a:ext cx="1627770" cy="493182"/>
          </a:xfrm>
          <a:prstGeom prst="rect">
            <a:avLst/>
          </a:prstGeom>
        </p:spPr>
      </p:pic>
      <p:sp>
        <p:nvSpPr>
          <p:cNvPr id="6" name="Titel 1">
            <a:extLst>
              <a:ext uri="{FF2B5EF4-FFF2-40B4-BE49-F238E27FC236}">
                <a16:creationId xmlns:a16="http://schemas.microsoft.com/office/drawing/2014/main" id="{FAD6635A-4131-7548-9EF9-FC1AD23065A3}"/>
              </a:ext>
            </a:extLst>
          </p:cNvPr>
          <p:cNvSpPr>
            <a:spLocks noGrp="1"/>
          </p:cNvSpPr>
          <p:nvPr>
            <p:ph type="title"/>
          </p:nvPr>
        </p:nvSpPr>
        <p:spPr>
          <a:xfrm>
            <a:off x="838200" y="1617133"/>
            <a:ext cx="9330267" cy="2107142"/>
          </a:xfrm>
          <a:prstGeom prst="rect">
            <a:avLst/>
          </a:prstGeom>
        </p:spPr>
        <p:txBody>
          <a:bodyPr/>
          <a:lstStyle>
            <a:lvl1pPr algn="l">
              <a:defRPr sz="6500">
                <a:solidFill>
                  <a:schemeClr val="bg1"/>
                </a:solidFill>
              </a:defRPr>
            </a:lvl1pPr>
          </a:lstStyle>
          <a:p>
            <a:r>
              <a:rPr lang="nl-NL"/>
              <a:t>Klik om stijl te bewerken</a:t>
            </a:r>
          </a:p>
        </p:txBody>
      </p:sp>
      <p:sp>
        <p:nvSpPr>
          <p:cNvPr id="15" name="Ondertitel 2">
            <a:extLst>
              <a:ext uri="{FF2B5EF4-FFF2-40B4-BE49-F238E27FC236}">
                <a16:creationId xmlns:a16="http://schemas.microsoft.com/office/drawing/2014/main" id="{F2E2BA87-4C1B-B948-957F-9A8441D8F8E6}"/>
              </a:ext>
            </a:extLst>
          </p:cNvPr>
          <p:cNvSpPr>
            <a:spLocks noGrp="1"/>
          </p:cNvSpPr>
          <p:nvPr>
            <p:ph type="subTitle" idx="1"/>
          </p:nvPr>
        </p:nvSpPr>
        <p:spPr>
          <a:xfrm>
            <a:off x="838199" y="3921917"/>
            <a:ext cx="9330267" cy="1318950"/>
          </a:xfrm>
          <a:prstGeom prst="rect">
            <a:avLst/>
          </a:prstGeom>
        </p:spPr>
        <p:txBody>
          <a:bodyPr anchor="t">
            <a:noAutofit/>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69935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oen_Titeldia 2">
    <p:bg>
      <p:bgPr>
        <a:solidFill>
          <a:schemeClr val="tx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57C74C2-3B9E-5944-8ADD-E989B03D24AB}"/>
              </a:ext>
            </a:extLst>
          </p:cNvPr>
          <p:cNvPicPr>
            <a:picLocks noChangeAspect="1"/>
          </p:cNvPicPr>
          <p:nvPr userDrawn="1"/>
        </p:nvPicPr>
        <p:blipFill>
          <a:blip r:embed="rId2"/>
          <a:srcRect/>
          <a:stretch/>
        </p:blipFill>
        <p:spPr>
          <a:xfrm>
            <a:off x="10242496" y="6121400"/>
            <a:ext cx="1627770" cy="493181"/>
          </a:xfrm>
          <a:prstGeom prst="rect">
            <a:avLst/>
          </a:prstGeom>
        </p:spPr>
      </p:pic>
      <p:sp>
        <p:nvSpPr>
          <p:cNvPr id="2" name="Titel 1">
            <a:extLst>
              <a:ext uri="{FF2B5EF4-FFF2-40B4-BE49-F238E27FC236}">
                <a16:creationId xmlns:a16="http://schemas.microsoft.com/office/drawing/2014/main" id="{13289F18-8533-FB4C-ABB9-9C2A709D5B80}"/>
              </a:ext>
            </a:extLst>
          </p:cNvPr>
          <p:cNvSpPr>
            <a:spLocks noGrp="1"/>
          </p:cNvSpPr>
          <p:nvPr>
            <p:ph type="title"/>
          </p:nvPr>
        </p:nvSpPr>
        <p:spPr>
          <a:xfrm>
            <a:off x="1608665" y="1617133"/>
            <a:ext cx="8974667" cy="2107142"/>
          </a:xfrm>
          <a:prstGeom prst="rect">
            <a:avLst/>
          </a:prstGeom>
        </p:spPr>
        <p:txBody>
          <a:bodyPr/>
          <a:lstStyle>
            <a:lvl1pPr algn="ctr">
              <a:defRPr sz="6500">
                <a:solidFill>
                  <a:srgbClr val="31AC5E"/>
                </a:solidFill>
              </a:defRPr>
            </a:lvl1pPr>
          </a:lstStyle>
          <a:p>
            <a:r>
              <a:rPr lang="nl-NL"/>
              <a:t>Klik om stijl te bewerken</a:t>
            </a:r>
          </a:p>
        </p:txBody>
      </p:sp>
      <p:sp>
        <p:nvSpPr>
          <p:cNvPr id="4" name="Ondertitel 2">
            <a:extLst>
              <a:ext uri="{FF2B5EF4-FFF2-40B4-BE49-F238E27FC236}">
                <a16:creationId xmlns:a16="http://schemas.microsoft.com/office/drawing/2014/main" id="{A245C16B-F743-284B-866B-88D52B90A682}"/>
              </a:ext>
            </a:extLst>
          </p:cNvPr>
          <p:cNvSpPr>
            <a:spLocks noGrp="1"/>
          </p:cNvSpPr>
          <p:nvPr>
            <p:ph type="subTitle" idx="1"/>
          </p:nvPr>
        </p:nvSpPr>
        <p:spPr>
          <a:xfrm>
            <a:off x="1608665" y="3921917"/>
            <a:ext cx="8974667" cy="1318950"/>
          </a:xfrm>
          <a:prstGeom prst="rect">
            <a:avLst/>
          </a:prstGeom>
        </p:spPr>
        <p:txBody>
          <a:bodyPr anchor="t">
            <a:noAutofit/>
          </a:bodyPr>
          <a:lstStyle>
            <a:lvl1pPr marL="0" indent="0" algn="ctr">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2270518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oen_Inhoud 1">
    <p:bg>
      <p:bgPr>
        <a:solidFill>
          <a:srgbClr val="31AC5E"/>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C807243-7412-A341-AD32-C66228863977}"/>
              </a:ext>
            </a:extLst>
          </p:cNvPr>
          <p:cNvPicPr>
            <a:picLocks noChangeAspect="1"/>
          </p:cNvPicPr>
          <p:nvPr userDrawn="1"/>
        </p:nvPicPr>
        <p:blipFill rotWithShape="1">
          <a:blip r:embed="rId2"/>
          <a:srcRect l="5953" r="2994"/>
          <a:stretch/>
        </p:blipFill>
        <p:spPr>
          <a:xfrm>
            <a:off x="0" y="728662"/>
            <a:ext cx="12192000" cy="2414587"/>
          </a:xfrm>
          <a:prstGeom prst="rect">
            <a:avLst/>
          </a:prstGeom>
        </p:spPr>
      </p:pic>
      <p:sp>
        <p:nvSpPr>
          <p:cNvPr id="10" name="Rechthoek 9">
            <a:extLst>
              <a:ext uri="{FF2B5EF4-FFF2-40B4-BE49-F238E27FC236}">
                <a16:creationId xmlns:a16="http://schemas.microsoft.com/office/drawing/2014/main" id="{456615B0-BE21-6A43-853E-0F9E81628046}"/>
              </a:ext>
            </a:extLst>
          </p:cNvPr>
          <p:cNvSpPr/>
          <p:nvPr userDrawn="1"/>
        </p:nvSpPr>
        <p:spPr>
          <a:xfrm>
            <a:off x="0" y="3128960"/>
            <a:ext cx="12192000" cy="3729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inhoud 2">
            <a:extLst>
              <a:ext uri="{FF2B5EF4-FFF2-40B4-BE49-F238E27FC236}">
                <a16:creationId xmlns:a16="http://schemas.microsoft.com/office/drawing/2014/main" id="{F6A20336-975C-044E-9E80-646CCD54A0BD}"/>
              </a:ext>
            </a:extLst>
          </p:cNvPr>
          <p:cNvSpPr>
            <a:spLocks noGrp="1"/>
          </p:cNvSpPr>
          <p:nvPr>
            <p:ph sz="half" idx="1"/>
          </p:nvPr>
        </p:nvSpPr>
        <p:spPr>
          <a:xfrm>
            <a:off x="838199" y="2392446"/>
            <a:ext cx="10515599" cy="355684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tel 1">
            <a:extLst>
              <a:ext uri="{FF2B5EF4-FFF2-40B4-BE49-F238E27FC236}">
                <a16:creationId xmlns:a16="http://schemas.microsoft.com/office/drawing/2014/main" id="{928B3874-EFF6-1D43-82E4-5DB300400413}"/>
              </a:ext>
            </a:extLst>
          </p:cNvPr>
          <p:cNvSpPr>
            <a:spLocks noGrp="1"/>
          </p:cNvSpPr>
          <p:nvPr>
            <p:ph type="title"/>
          </p:nvPr>
        </p:nvSpPr>
        <p:spPr>
          <a:xfrm>
            <a:off x="838200" y="1500271"/>
            <a:ext cx="10515600" cy="892175"/>
          </a:xfrm>
          <a:prstGeom prst="rect">
            <a:avLst/>
          </a:prstGeom>
        </p:spPr>
        <p:txBody>
          <a:bodyPr/>
          <a:lstStyle>
            <a:lvl1pPr>
              <a:defRPr sz="3500">
                <a:solidFill>
                  <a:srgbClr val="31AC5E"/>
                </a:solidFill>
              </a:defRPr>
            </a:lvl1pPr>
          </a:lstStyle>
          <a:p>
            <a:r>
              <a:rPr lang="nl-NL"/>
              <a:t>Klik om stijl te bewerken</a:t>
            </a:r>
          </a:p>
        </p:txBody>
      </p:sp>
      <p:pic>
        <p:nvPicPr>
          <p:cNvPr id="11" name="Afbeelding 10" descr="Afbeelding met tekst&#10;&#10;Automatisch gegenereerde beschrijving">
            <a:extLst>
              <a:ext uri="{FF2B5EF4-FFF2-40B4-BE49-F238E27FC236}">
                <a16:creationId xmlns:a16="http://schemas.microsoft.com/office/drawing/2014/main" id="{B7CA666D-9DB0-F94D-87DC-DF1EFFC6AA35}"/>
              </a:ext>
            </a:extLst>
          </p:cNvPr>
          <p:cNvPicPr>
            <a:picLocks noChangeAspect="1"/>
          </p:cNvPicPr>
          <p:nvPr userDrawn="1"/>
        </p:nvPicPr>
        <p:blipFill>
          <a:blip r:embed="rId3"/>
          <a:stretch>
            <a:fillRect/>
          </a:stretch>
        </p:blipFill>
        <p:spPr>
          <a:xfrm>
            <a:off x="10267885" y="6092287"/>
            <a:ext cx="1627770" cy="493182"/>
          </a:xfrm>
          <a:prstGeom prst="rect">
            <a:avLst/>
          </a:prstGeom>
        </p:spPr>
      </p:pic>
    </p:spTree>
    <p:extLst>
      <p:ext uri="{BB962C8B-B14F-4D97-AF65-F5344CB8AC3E}">
        <p14:creationId xmlns:p14="http://schemas.microsoft.com/office/powerpoint/2010/main" val="5549492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oen_Inhoud 2">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447D37-81F8-F547-9012-3893CF137BB5}"/>
              </a:ext>
            </a:extLst>
          </p:cNvPr>
          <p:cNvSpPr>
            <a:spLocks noGrp="1"/>
          </p:cNvSpPr>
          <p:nvPr>
            <p:ph sz="half" idx="1"/>
          </p:nvPr>
        </p:nvSpPr>
        <p:spPr>
          <a:xfrm>
            <a:off x="838199" y="1257300"/>
            <a:ext cx="10515599"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descr="Afbeelding met tekst&#10;&#10;Automatisch gegenereerde beschrijving">
            <a:extLst>
              <a:ext uri="{FF2B5EF4-FFF2-40B4-BE49-F238E27FC236}">
                <a16:creationId xmlns:a16="http://schemas.microsoft.com/office/drawing/2014/main" id="{80B578BF-1D41-FF46-A963-C4564FBB7EF6}"/>
              </a:ext>
            </a:extLst>
          </p:cNvPr>
          <p:cNvPicPr>
            <a:picLocks noChangeAspect="1"/>
          </p:cNvPicPr>
          <p:nvPr userDrawn="1"/>
        </p:nvPicPr>
        <p:blipFill>
          <a:blip r:embed="rId2"/>
          <a:stretch>
            <a:fillRect/>
          </a:stretch>
        </p:blipFill>
        <p:spPr>
          <a:xfrm>
            <a:off x="10267885" y="6092287"/>
            <a:ext cx="1627770" cy="493182"/>
          </a:xfrm>
          <a:prstGeom prst="rect">
            <a:avLst/>
          </a:prstGeom>
        </p:spPr>
      </p:pic>
      <p:sp>
        <p:nvSpPr>
          <p:cNvPr id="5" name="Titel 1">
            <a:extLst>
              <a:ext uri="{FF2B5EF4-FFF2-40B4-BE49-F238E27FC236}">
                <a16:creationId xmlns:a16="http://schemas.microsoft.com/office/drawing/2014/main" id="{55F38D65-14B0-2A4D-8AC0-64A8DF546378}"/>
              </a:ext>
            </a:extLst>
          </p:cNvPr>
          <p:cNvSpPr>
            <a:spLocks noGrp="1"/>
          </p:cNvSpPr>
          <p:nvPr>
            <p:ph type="title"/>
          </p:nvPr>
        </p:nvSpPr>
        <p:spPr>
          <a:xfrm>
            <a:off x="838200" y="365125"/>
            <a:ext cx="10515600" cy="892175"/>
          </a:xfrm>
          <a:prstGeom prst="rect">
            <a:avLst/>
          </a:prstGeom>
        </p:spPr>
        <p:txBody>
          <a:bodyPr/>
          <a:lstStyle>
            <a:lvl1pPr>
              <a:defRPr sz="3500">
                <a:solidFill>
                  <a:srgbClr val="31AC5E"/>
                </a:solidFill>
              </a:defRPr>
            </a:lvl1pPr>
          </a:lstStyle>
          <a:p>
            <a:r>
              <a:rPr lang="nl-NL"/>
              <a:t>Klik om stijl te bewerken</a:t>
            </a:r>
          </a:p>
        </p:txBody>
      </p:sp>
    </p:spTree>
    <p:extLst>
      <p:ext uri="{BB962C8B-B14F-4D97-AF65-F5344CB8AC3E}">
        <p14:creationId xmlns:p14="http://schemas.microsoft.com/office/powerpoint/2010/main" val="40005660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oen_Inhoud 3">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447D37-81F8-F547-9012-3893CF137BB5}"/>
              </a:ext>
            </a:extLst>
          </p:cNvPr>
          <p:cNvSpPr>
            <a:spLocks noGrp="1"/>
          </p:cNvSpPr>
          <p:nvPr>
            <p:ph sz="half" idx="1"/>
          </p:nvPr>
        </p:nvSpPr>
        <p:spPr>
          <a:xfrm>
            <a:off x="838200" y="1257300"/>
            <a:ext cx="5181600"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234BA6B-7B88-E447-923B-9B2654DDA201}"/>
              </a:ext>
            </a:extLst>
          </p:cNvPr>
          <p:cNvSpPr>
            <a:spLocks noGrp="1"/>
          </p:cNvSpPr>
          <p:nvPr>
            <p:ph sz="half" idx="2"/>
          </p:nvPr>
        </p:nvSpPr>
        <p:spPr>
          <a:xfrm>
            <a:off x="6172200" y="1257300"/>
            <a:ext cx="5181600" cy="469693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descr="Afbeelding met tekst&#10;&#10;Automatisch gegenereerde beschrijving">
            <a:extLst>
              <a:ext uri="{FF2B5EF4-FFF2-40B4-BE49-F238E27FC236}">
                <a16:creationId xmlns:a16="http://schemas.microsoft.com/office/drawing/2014/main" id="{80B578BF-1D41-FF46-A963-C4564FBB7EF6}"/>
              </a:ext>
            </a:extLst>
          </p:cNvPr>
          <p:cNvPicPr>
            <a:picLocks noChangeAspect="1"/>
          </p:cNvPicPr>
          <p:nvPr userDrawn="1"/>
        </p:nvPicPr>
        <p:blipFill>
          <a:blip r:embed="rId2"/>
          <a:stretch>
            <a:fillRect/>
          </a:stretch>
        </p:blipFill>
        <p:spPr>
          <a:xfrm>
            <a:off x="10267885" y="6092287"/>
            <a:ext cx="1627770" cy="493182"/>
          </a:xfrm>
          <a:prstGeom prst="rect">
            <a:avLst/>
          </a:prstGeom>
        </p:spPr>
      </p:pic>
      <p:sp>
        <p:nvSpPr>
          <p:cNvPr id="2" name="Titel 1">
            <a:extLst>
              <a:ext uri="{FF2B5EF4-FFF2-40B4-BE49-F238E27FC236}">
                <a16:creationId xmlns:a16="http://schemas.microsoft.com/office/drawing/2014/main" id="{86367F94-B2E1-1649-ABDC-5743640F1F68}"/>
              </a:ext>
            </a:extLst>
          </p:cNvPr>
          <p:cNvSpPr>
            <a:spLocks noGrp="1"/>
          </p:cNvSpPr>
          <p:nvPr>
            <p:ph type="title"/>
          </p:nvPr>
        </p:nvSpPr>
        <p:spPr>
          <a:xfrm>
            <a:off x="838200" y="365125"/>
            <a:ext cx="10515600" cy="892175"/>
          </a:xfrm>
          <a:prstGeom prst="rect">
            <a:avLst/>
          </a:prstGeom>
        </p:spPr>
        <p:txBody>
          <a:bodyPr/>
          <a:lstStyle>
            <a:lvl1pPr>
              <a:defRPr sz="3500">
                <a:solidFill>
                  <a:srgbClr val="31AC5E"/>
                </a:solidFill>
              </a:defRPr>
            </a:lvl1pPr>
          </a:lstStyle>
          <a:p>
            <a:r>
              <a:rPr lang="nl-NL"/>
              <a:t>Klik om stijl te bewerken</a:t>
            </a:r>
          </a:p>
        </p:txBody>
      </p:sp>
    </p:spTree>
    <p:extLst>
      <p:ext uri="{BB962C8B-B14F-4D97-AF65-F5344CB8AC3E}">
        <p14:creationId xmlns:p14="http://schemas.microsoft.com/office/powerpoint/2010/main" val="3364972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32423BF-E85A-FF47-A923-4674922163EC}"/>
              </a:ext>
            </a:extLst>
          </p:cNvPr>
          <p:cNvSpPr>
            <a:spLocks noGrp="1"/>
          </p:cNvSpPr>
          <p:nvPr>
            <p:ph type="body" idx="1"/>
          </p:nvPr>
        </p:nvSpPr>
        <p:spPr>
          <a:xfrm>
            <a:off x="838200" y="1233378"/>
            <a:ext cx="10515600" cy="4720855"/>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ijdelijke aanduiding voor titel 1">
            <a:extLst>
              <a:ext uri="{FF2B5EF4-FFF2-40B4-BE49-F238E27FC236}">
                <a16:creationId xmlns:a16="http://schemas.microsoft.com/office/drawing/2014/main" id="{572B7A70-514D-974E-9BAC-70E805B6D0F6}"/>
              </a:ext>
            </a:extLst>
          </p:cNvPr>
          <p:cNvSpPr>
            <a:spLocks noGrp="1"/>
          </p:cNvSpPr>
          <p:nvPr>
            <p:ph type="title"/>
          </p:nvPr>
        </p:nvSpPr>
        <p:spPr>
          <a:xfrm>
            <a:off x="838200" y="365126"/>
            <a:ext cx="10515600" cy="868252"/>
          </a:xfrm>
          <a:prstGeom prst="rect">
            <a:avLst/>
          </a:prstGeom>
        </p:spPr>
        <p:txBody>
          <a:bodyPr vert="horz" lIns="91440" tIns="45720" rIns="91440" bIns="45720" rtlCol="0" anchor="t">
            <a:normAutofit/>
          </a:bodyPr>
          <a:lstStyle/>
          <a:p>
            <a:r>
              <a:rPr lang="nl-NL"/>
              <a:t>Klik om stijl te bewerken</a:t>
            </a:r>
          </a:p>
        </p:txBody>
      </p:sp>
      <p:sp>
        <p:nvSpPr>
          <p:cNvPr id="4" name="Tijdelijke aanduiding voor dianummer 3">
            <a:extLst>
              <a:ext uri="{FF2B5EF4-FFF2-40B4-BE49-F238E27FC236}">
                <a16:creationId xmlns:a16="http://schemas.microsoft.com/office/drawing/2014/main" id="{3D31482C-FD07-4C3E-8BAE-15A83D00EB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5161-1105-42C0-997E-33D3B0FDFABF}" type="slidenum">
              <a:rPr lang="nl-NL" smtClean="0"/>
              <a:t>‹nr.›</a:t>
            </a:fld>
            <a:endParaRPr lang="nl-NL"/>
          </a:p>
        </p:txBody>
      </p:sp>
    </p:spTree>
    <p:extLst>
      <p:ext uri="{BB962C8B-B14F-4D97-AF65-F5344CB8AC3E}">
        <p14:creationId xmlns:p14="http://schemas.microsoft.com/office/powerpoint/2010/main" val="3057625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60" r:id="rId4"/>
    <p:sldLayoutId id="2147483659" r:id="rId5"/>
    <p:sldLayoutId id="2147483652"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Lst>
  <p:hf hdr="0" ftr="0" dt="0"/>
  <p:txStyles>
    <p:titleStyle>
      <a:lvl1pPr algn="l" defTabSz="914400" rtl="0" eaLnBrk="1" latinLnBrk="0" hangingPunct="1">
        <a:lnSpc>
          <a:spcPct val="90000"/>
        </a:lnSpc>
        <a:spcBef>
          <a:spcPct val="0"/>
        </a:spcBef>
        <a:buNone/>
        <a:defRPr sz="35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5.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hyperlink" Target="https://achterderegenboog.nl/de-stichting/organisatie"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microsoft.com/office/2018/10/relationships/comments" Target="../comments/modernComment_116_AFFAB0B6.xml"/><Relationship Id="rId1" Type="http://schemas.openxmlformats.org/officeDocument/2006/relationships/slideLayout" Target="../slideLayouts/slideLayout19.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microsoft.com/office/2018/10/relationships/comments" Target="../comments/modernComment_109_5F555857.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124_A46F9BE6.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microsoft.com/office/2018/10/relationships/comments" Target="../comments/modernComment_117_787309F2.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1.png"/><Relationship Id="rId7" Type="http://schemas.openxmlformats.org/officeDocument/2006/relationships/image" Target="../media/image21.jpeg"/><Relationship Id="rId2" Type="http://schemas.microsoft.com/office/2018/10/relationships/comments" Target="../comments/modernComment_118_6F941511.xml"/><Relationship Id="rId1" Type="http://schemas.openxmlformats.org/officeDocument/2006/relationships/slideLayout" Target="../slideLayouts/slideLayout1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9.xml"/></Relationships>
</file>

<file path=ppt/slides/_rels/slide21.xml.rels><?xml version="1.0" encoding="utf-8" standalone="yes"?><Relationships xmlns="http://schemas.openxmlformats.org/package/2006/relationships"><Relationship Id="rId8" Type="http://schemas.openxmlformats.org/officeDocument/2006/relationships/image" Target="../media/image30.jpeg" /><Relationship Id="rId3" Type="http://schemas.openxmlformats.org/officeDocument/2006/relationships/hyperlink" Target="http://about:blank" TargetMode="External" /><Relationship Id="rId7" Type="http://schemas.openxmlformats.org/officeDocument/2006/relationships/image" Target="../media/image29.png" /><Relationship Id="rId2" Type="http://schemas.openxmlformats.org/officeDocument/2006/relationships/notesSlide" Target="../notesSlides/notesSlide2.xml" /><Relationship Id="rId1" Type="http://schemas.openxmlformats.org/officeDocument/2006/relationships/slideLayout" Target="../slideLayouts/slideLayout4.xml" /><Relationship Id="rId6" Type="http://schemas.openxmlformats.org/officeDocument/2006/relationships/image" Target="../media/image28.png" /><Relationship Id="rId5" Type="http://schemas.openxmlformats.org/officeDocument/2006/relationships/image" Target="../media/image27.jpeg" /><Relationship Id="rId4" Type="http://schemas.openxmlformats.org/officeDocument/2006/relationships/image" Target="../media/image26.jpeg" /><Relationship Id="rId9" Type="http://schemas.openxmlformats.org/officeDocument/2006/relationships/image" Target="../media/image31.jpe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AA81063F-41C8-2F41-9667-1DA5324429F5}"/>
              </a:ext>
            </a:extLst>
          </p:cNvPr>
          <p:cNvSpPr>
            <a:spLocks noGrp="1"/>
          </p:cNvSpPr>
          <p:nvPr>
            <p:ph type="subTitle" idx="1"/>
          </p:nvPr>
        </p:nvSpPr>
        <p:spPr/>
        <p:txBody>
          <a:bodyPr/>
          <a:lstStyle/>
          <a:p>
            <a:r>
              <a:rPr lang="nl-NL">
                <a:latin typeface="Helvetica"/>
                <a:cs typeface="Helvetica"/>
              </a:rPr>
              <a:t>2023 Jaarverslag</a:t>
            </a:r>
          </a:p>
        </p:txBody>
      </p:sp>
    </p:spTree>
    <p:extLst>
      <p:ext uri="{BB962C8B-B14F-4D97-AF65-F5344CB8AC3E}">
        <p14:creationId xmlns:p14="http://schemas.microsoft.com/office/powerpoint/2010/main" val="680449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2596" y="324777"/>
            <a:ext cx="9330267" cy="2107142"/>
          </a:xfrm>
        </p:spPr>
        <p:txBody>
          <a:bodyPr/>
          <a:lstStyle/>
          <a:p>
            <a:r>
              <a:rPr lang="en-US"/>
              <a:t>Introductie</a:t>
            </a:r>
            <a:endParaRPr lang="en-GB"/>
          </a:p>
        </p:txBody>
      </p:sp>
      <p:sp>
        <p:nvSpPr>
          <p:cNvPr id="3" name="Subtitle 2"/>
          <p:cNvSpPr>
            <a:spLocks noGrp="1"/>
          </p:cNvSpPr>
          <p:nvPr>
            <p:ph type="subTitle" idx="1"/>
          </p:nvPr>
        </p:nvSpPr>
        <p:spPr>
          <a:xfrm>
            <a:off x="868554" y="1460102"/>
            <a:ext cx="4148667" cy="4527022"/>
          </a:xfrm>
        </p:spPr>
        <p:txBody>
          <a:bodyPr/>
          <a:lstStyle/>
          <a:p>
            <a:r>
              <a:rPr lang="nl-NL" sz="1400">
                <a:solidFill>
                  <a:srgbClr val="002060"/>
                </a:solidFill>
                <a:latin typeface="Helvetica"/>
                <a:cs typeface="Helvetica"/>
              </a:rPr>
              <a:t>Iedere keer weer als we een lotgenotenactiviteit hebben georganiseerd wordt weer bevestigd hoe belangrijk het werk is dat we als Achter de Regenboog doen en waar we voor kinderen en gezinnen die rouwen om het verlies van een gezinslid het verschil maken.</a:t>
            </a:r>
            <a:endParaRPr lang="en-US" sz="1400">
              <a:solidFill>
                <a:srgbClr val="002060"/>
              </a:solidFill>
              <a:latin typeface="Helvetica"/>
              <a:cs typeface="Helvetica"/>
            </a:endParaRPr>
          </a:p>
          <a:p>
            <a:r>
              <a:rPr lang="nl-NL" sz="1400">
                <a:solidFill>
                  <a:srgbClr val="002060"/>
                </a:solidFill>
                <a:latin typeface="Helvetica"/>
                <a:cs typeface="Helvetica"/>
              </a:rPr>
              <a:t>Hartverwarmend zijn de reacties van de kinderen en ouders die hieraan deelnemen, maar ook die van onze vrijwilligers die deze organiseren. </a:t>
            </a:r>
            <a:endParaRPr lang="en-US" sz="1400">
              <a:solidFill>
                <a:srgbClr val="002060"/>
              </a:solidFill>
              <a:latin typeface="Helvetica"/>
              <a:cs typeface="Helvetica"/>
            </a:endParaRPr>
          </a:p>
          <a:p>
            <a:r>
              <a:rPr lang="en-US" sz="1400">
                <a:solidFill>
                  <a:srgbClr val="002060"/>
                </a:solidFill>
                <a:latin typeface="Helvetica"/>
                <a:cs typeface="Helvetica"/>
              </a:rPr>
              <a:t>De </a:t>
            </a:r>
            <a:r>
              <a:rPr lang="en-US" sz="1400" err="1">
                <a:solidFill>
                  <a:srgbClr val="002060"/>
                </a:solidFill>
                <a:latin typeface="Helvetica"/>
                <a:cs typeface="Helvetica"/>
              </a:rPr>
              <a:t>behoefte</a:t>
            </a:r>
            <a:r>
              <a:rPr lang="en-US" sz="1400">
                <a:solidFill>
                  <a:srgbClr val="002060"/>
                </a:solidFill>
                <a:latin typeface="Helvetica"/>
                <a:cs typeface="Helvetica"/>
              </a:rPr>
              <a:t> </a:t>
            </a:r>
            <a:r>
              <a:rPr lang="en-US" sz="1400" err="1">
                <a:solidFill>
                  <a:srgbClr val="002060"/>
                </a:solidFill>
                <a:latin typeface="Helvetica"/>
                <a:cs typeface="Helvetica"/>
              </a:rPr>
              <a:t>aan</a:t>
            </a:r>
            <a:r>
              <a:rPr lang="en-US" sz="1400">
                <a:solidFill>
                  <a:srgbClr val="002060"/>
                </a:solidFill>
                <a:latin typeface="Helvetica"/>
                <a:cs typeface="Helvetica"/>
              </a:rPr>
              <a:t> </a:t>
            </a:r>
            <a:r>
              <a:rPr lang="en-US" sz="1400" err="1">
                <a:solidFill>
                  <a:srgbClr val="002060"/>
                </a:solidFill>
                <a:latin typeface="Helvetica"/>
                <a:cs typeface="Helvetica"/>
              </a:rPr>
              <a:t>onze</a:t>
            </a:r>
            <a:r>
              <a:rPr lang="en-US" sz="1400">
                <a:solidFill>
                  <a:srgbClr val="002060"/>
                </a:solidFill>
                <a:latin typeface="Helvetica"/>
                <a:cs typeface="Helvetica"/>
              </a:rPr>
              <a:t> </a:t>
            </a:r>
            <a:r>
              <a:rPr lang="en-US" sz="1400" err="1">
                <a:solidFill>
                  <a:srgbClr val="002060"/>
                </a:solidFill>
                <a:latin typeface="Helvetica"/>
                <a:cs typeface="Helvetica"/>
              </a:rPr>
              <a:t>activiteiten</a:t>
            </a:r>
            <a:r>
              <a:rPr lang="en-US" sz="1400">
                <a:solidFill>
                  <a:srgbClr val="002060"/>
                </a:solidFill>
                <a:latin typeface="Helvetica"/>
                <a:cs typeface="Helvetica"/>
              </a:rPr>
              <a:t> is </a:t>
            </a:r>
            <a:r>
              <a:rPr lang="en-US" sz="1400" err="1">
                <a:solidFill>
                  <a:srgbClr val="002060"/>
                </a:solidFill>
                <a:latin typeface="Helvetica"/>
                <a:cs typeface="Helvetica"/>
              </a:rPr>
              <a:t>groot</a:t>
            </a:r>
            <a:r>
              <a:rPr lang="en-US" sz="1400">
                <a:solidFill>
                  <a:srgbClr val="002060"/>
                </a:solidFill>
                <a:latin typeface="Helvetica"/>
                <a:cs typeface="Helvetica"/>
              </a:rPr>
              <a:t>. De </a:t>
            </a:r>
            <a:r>
              <a:rPr lang="en-US" sz="1400" err="1">
                <a:solidFill>
                  <a:srgbClr val="002060"/>
                </a:solidFill>
                <a:latin typeface="Helvetica"/>
                <a:cs typeface="Helvetica"/>
              </a:rPr>
              <a:t>wachtlijst</a:t>
            </a:r>
            <a:r>
              <a:rPr lang="en-US" sz="1400">
                <a:solidFill>
                  <a:srgbClr val="002060"/>
                </a:solidFill>
                <a:latin typeface="Helvetica"/>
                <a:cs typeface="Helvetica"/>
              </a:rPr>
              <a:t> </a:t>
            </a:r>
            <a:r>
              <a:rPr lang="en-US" sz="1400" err="1">
                <a:solidFill>
                  <a:srgbClr val="002060"/>
                </a:solidFill>
                <a:latin typeface="Helvetica"/>
                <a:cs typeface="Helvetica"/>
              </a:rPr>
              <a:t>voor</a:t>
            </a:r>
            <a:r>
              <a:rPr lang="en-US" sz="1400">
                <a:solidFill>
                  <a:srgbClr val="002060"/>
                </a:solidFill>
                <a:latin typeface="Helvetica"/>
                <a:cs typeface="Helvetica"/>
              </a:rPr>
              <a:t> </a:t>
            </a:r>
            <a:r>
              <a:rPr lang="en-US" sz="1400" err="1">
                <a:solidFill>
                  <a:srgbClr val="002060"/>
                </a:solidFill>
                <a:latin typeface="Helvetica"/>
                <a:cs typeface="Helvetica"/>
              </a:rPr>
              <a:t>kinderen</a:t>
            </a:r>
            <a:r>
              <a:rPr lang="en-US" sz="1400">
                <a:solidFill>
                  <a:srgbClr val="002060"/>
                </a:solidFill>
                <a:latin typeface="Helvetica"/>
                <a:cs typeface="Helvetica"/>
              </a:rPr>
              <a:t> </a:t>
            </a:r>
            <a:r>
              <a:rPr lang="en-US" sz="1400" err="1">
                <a:solidFill>
                  <a:srgbClr val="002060"/>
                </a:solidFill>
                <a:latin typeface="Helvetica"/>
                <a:cs typeface="Helvetica"/>
              </a:rPr>
              <a:t>en</a:t>
            </a:r>
            <a:r>
              <a:rPr lang="en-US" sz="1400">
                <a:solidFill>
                  <a:srgbClr val="002060"/>
                </a:solidFill>
                <a:latin typeface="Helvetica"/>
                <a:cs typeface="Helvetica"/>
              </a:rPr>
              <a:t> </a:t>
            </a:r>
            <a:r>
              <a:rPr lang="en-US" sz="1400" err="1">
                <a:solidFill>
                  <a:srgbClr val="002060"/>
                </a:solidFill>
                <a:latin typeface="Helvetica"/>
                <a:cs typeface="Helvetica"/>
              </a:rPr>
              <a:t>gezinnen</a:t>
            </a:r>
            <a:r>
              <a:rPr lang="en-US" sz="1400">
                <a:solidFill>
                  <a:srgbClr val="002060"/>
                </a:solidFill>
                <a:latin typeface="Helvetica"/>
                <a:cs typeface="Helvetica"/>
              </a:rPr>
              <a:t> </a:t>
            </a:r>
            <a:r>
              <a:rPr lang="en-US" sz="1400" err="1">
                <a:solidFill>
                  <a:srgbClr val="002060"/>
                </a:solidFill>
                <a:latin typeface="Helvetica"/>
                <a:cs typeface="Helvetica"/>
              </a:rPr>
              <a:t>voor</a:t>
            </a:r>
            <a:r>
              <a:rPr lang="en-US" sz="1400">
                <a:solidFill>
                  <a:srgbClr val="002060"/>
                </a:solidFill>
                <a:latin typeface="Helvetica"/>
                <a:cs typeface="Helvetica"/>
              </a:rPr>
              <a:t> </a:t>
            </a:r>
            <a:r>
              <a:rPr lang="en-US" sz="1400" err="1">
                <a:solidFill>
                  <a:srgbClr val="002060"/>
                </a:solidFill>
                <a:latin typeface="Helvetica"/>
                <a:cs typeface="Helvetica"/>
              </a:rPr>
              <a:t>deelname</a:t>
            </a:r>
            <a:r>
              <a:rPr lang="en-US" sz="1400">
                <a:solidFill>
                  <a:srgbClr val="002060"/>
                </a:solidFill>
                <a:latin typeface="Helvetica"/>
                <a:cs typeface="Helvetica"/>
              </a:rPr>
              <a:t> </a:t>
            </a:r>
            <a:r>
              <a:rPr lang="en-US" sz="1400" err="1">
                <a:solidFill>
                  <a:srgbClr val="002060"/>
                </a:solidFill>
                <a:latin typeface="Helvetica"/>
                <a:cs typeface="Helvetica"/>
              </a:rPr>
              <a:t>aan</a:t>
            </a:r>
            <a:r>
              <a:rPr lang="en-US" sz="1400">
                <a:solidFill>
                  <a:srgbClr val="002060"/>
                </a:solidFill>
                <a:latin typeface="Helvetica"/>
                <a:cs typeface="Helvetica"/>
              </a:rPr>
              <a:t> </a:t>
            </a:r>
            <a:r>
              <a:rPr lang="en-US" sz="1400" err="1">
                <a:solidFill>
                  <a:srgbClr val="002060"/>
                </a:solidFill>
                <a:latin typeface="Helvetica"/>
                <a:cs typeface="Helvetica"/>
              </a:rPr>
              <a:t>een</a:t>
            </a:r>
            <a:r>
              <a:rPr lang="en-US" sz="1400">
                <a:solidFill>
                  <a:srgbClr val="002060"/>
                </a:solidFill>
                <a:latin typeface="Helvetica"/>
                <a:cs typeface="Helvetica"/>
              </a:rPr>
              <a:t> </a:t>
            </a:r>
            <a:r>
              <a:rPr lang="en-US" sz="1400" err="1">
                <a:solidFill>
                  <a:srgbClr val="002060"/>
                </a:solidFill>
                <a:latin typeface="Helvetica"/>
                <a:cs typeface="Helvetica"/>
              </a:rPr>
              <a:t>lotgenotenactiviteit</a:t>
            </a:r>
            <a:r>
              <a:rPr lang="en-US" sz="1400">
                <a:solidFill>
                  <a:srgbClr val="002060"/>
                </a:solidFill>
                <a:latin typeface="Helvetica"/>
                <a:cs typeface="Helvetica"/>
              </a:rPr>
              <a:t> </a:t>
            </a:r>
            <a:r>
              <a:rPr lang="en-US" sz="1400" err="1">
                <a:solidFill>
                  <a:srgbClr val="002060"/>
                </a:solidFill>
                <a:latin typeface="Helvetica"/>
                <a:cs typeface="Helvetica"/>
              </a:rPr>
              <a:t>groeit</a:t>
            </a:r>
            <a:r>
              <a:rPr lang="en-US" sz="1400">
                <a:solidFill>
                  <a:srgbClr val="002060"/>
                </a:solidFill>
                <a:latin typeface="Helvetica"/>
                <a:cs typeface="Helvetica"/>
              </a:rPr>
              <a:t> </a:t>
            </a:r>
            <a:r>
              <a:rPr lang="en-US" sz="1400" err="1">
                <a:solidFill>
                  <a:srgbClr val="002060"/>
                </a:solidFill>
                <a:latin typeface="Helvetica"/>
                <a:cs typeface="Helvetica"/>
              </a:rPr>
              <a:t>weer</a:t>
            </a:r>
            <a:r>
              <a:rPr lang="en-US" sz="1400">
                <a:solidFill>
                  <a:srgbClr val="002060"/>
                </a:solidFill>
                <a:latin typeface="Helvetica"/>
                <a:cs typeface="Helvetica"/>
              </a:rPr>
              <a:t>. </a:t>
            </a:r>
            <a:r>
              <a:rPr lang="en-US" sz="1400" err="1">
                <a:solidFill>
                  <a:srgbClr val="002060"/>
                </a:solidFill>
                <a:latin typeface="Helvetica"/>
                <a:cs typeface="Helvetica"/>
              </a:rPr>
              <a:t>Onze</a:t>
            </a:r>
            <a:r>
              <a:rPr lang="en-US" sz="1400">
                <a:solidFill>
                  <a:srgbClr val="002060"/>
                </a:solidFill>
                <a:latin typeface="Helvetica"/>
                <a:cs typeface="Helvetica"/>
              </a:rPr>
              <a:t> </a:t>
            </a:r>
            <a:r>
              <a:rPr lang="en-US" sz="1400" err="1">
                <a:solidFill>
                  <a:srgbClr val="002060"/>
                </a:solidFill>
                <a:latin typeface="Helvetica"/>
                <a:cs typeface="Helvetica"/>
              </a:rPr>
              <a:t>informatie</a:t>
            </a:r>
            <a:r>
              <a:rPr lang="en-US" sz="1400">
                <a:solidFill>
                  <a:srgbClr val="002060"/>
                </a:solidFill>
                <a:latin typeface="Helvetica"/>
                <a:cs typeface="Helvetica"/>
              </a:rPr>
              <a:t>- </a:t>
            </a:r>
            <a:r>
              <a:rPr lang="en-US" sz="1400" err="1">
                <a:solidFill>
                  <a:srgbClr val="002060"/>
                </a:solidFill>
                <a:latin typeface="Helvetica"/>
                <a:cs typeface="Helvetica"/>
              </a:rPr>
              <a:t>en</a:t>
            </a:r>
            <a:r>
              <a:rPr lang="en-US" sz="1400">
                <a:solidFill>
                  <a:srgbClr val="002060"/>
                </a:solidFill>
                <a:latin typeface="Helvetica"/>
                <a:cs typeface="Helvetica"/>
              </a:rPr>
              <a:t> </a:t>
            </a:r>
            <a:r>
              <a:rPr lang="en-US" sz="1400" err="1">
                <a:solidFill>
                  <a:srgbClr val="002060"/>
                </a:solidFill>
                <a:latin typeface="Helvetica"/>
                <a:cs typeface="Helvetica"/>
              </a:rPr>
              <a:t>advieslijn</a:t>
            </a:r>
            <a:r>
              <a:rPr lang="en-US" sz="1400">
                <a:solidFill>
                  <a:srgbClr val="002060"/>
                </a:solidFill>
                <a:latin typeface="Helvetica"/>
                <a:cs typeface="Helvetica"/>
              </a:rPr>
              <a:t> </a:t>
            </a:r>
            <a:r>
              <a:rPr lang="en-US" sz="1400" err="1">
                <a:solidFill>
                  <a:srgbClr val="002060"/>
                </a:solidFill>
                <a:latin typeface="Helvetica"/>
                <a:cs typeface="Helvetica"/>
              </a:rPr>
              <a:t>voorziet</a:t>
            </a:r>
            <a:r>
              <a:rPr lang="en-US" sz="1400">
                <a:solidFill>
                  <a:srgbClr val="002060"/>
                </a:solidFill>
                <a:latin typeface="Helvetica"/>
                <a:cs typeface="Helvetica"/>
              </a:rPr>
              <a:t> in </a:t>
            </a:r>
            <a:r>
              <a:rPr lang="en-US" sz="1400" err="1">
                <a:solidFill>
                  <a:srgbClr val="002060"/>
                </a:solidFill>
                <a:latin typeface="Helvetica"/>
                <a:cs typeface="Helvetica"/>
              </a:rPr>
              <a:t>eveneens</a:t>
            </a:r>
            <a:r>
              <a:rPr lang="en-US" sz="1400">
                <a:solidFill>
                  <a:srgbClr val="002060"/>
                </a:solidFill>
                <a:latin typeface="Helvetica"/>
                <a:cs typeface="Helvetica"/>
              </a:rPr>
              <a:t> in </a:t>
            </a:r>
            <a:r>
              <a:rPr lang="en-US" sz="1400" err="1">
                <a:solidFill>
                  <a:srgbClr val="002060"/>
                </a:solidFill>
                <a:latin typeface="Helvetica"/>
                <a:cs typeface="Helvetica"/>
              </a:rPr>
              <a:t>een</a:t>
            </a:r>
            <a:r>
              <a:rPr lang="en-US" sz="1400">
                <a:solidFill>
                  <a:srgbClr val="002060"/>
                </a:solidFill>
                <a:latin typeface="Helvetica"/>
                <a:cs typeface="Helvetica"/>
              </a:rPr>
              <a:t> </a:t>
            </a:r>
            <a:r>
              <a:rPr lang="en-US" sz="1400" err="1">
                <a:solidFill>
                  <a:srgbClr val="002060"/>
                </a:solidFill>
                <a:latin typeface="Helvetica"/>
                <a:cs typeface="Helvetica"/>
              </a:rPr>
              <a:t>behoefte</a:t>
            </a:r>
            <a:r>
              <a:rPr lang="en-US" sz="1400">
                <a:solidFill>
                  <a:srgbClr val="002060"/>
                </a:solidFill>
                <a:latin typeface="Helvetica"/>
                <a:cs typeface="Helvetica"/>
              </a:rPr>
              <a:t>. </a:t>
            </a:r>
            <a:r>
              <a:rPr lang="en-US" sz="1400" err="1">
                <a:solidFill>
                  <a:srgbClr val="002060"/>
                </a:solidFill>
                <a:latin typeface="Helvetica"/>
                <a:cs typeface="Helvetica"/>
              </a:rPr>
              <a:t>Vanuit</a:t>
            </a:r>
            <a:r>
              <a:rPr lang="en-US" sz="1400">
                <a:solidFill>
                  <a:srgbClr val="002060"/>
                </a:solidFill>
                <a:latin typeface="Helvetica"/>
                <a:cs typeface="Helvetica"/>
              </a:rPr>
              <a:t> het </a:t>
            </a:r>
            <a:r>
              <a:rPr lang="en-US" sz="1400" err="1">
                <a:solidFill>
                  <a:srgbClr val="002060"/>
                </a:solidFill>
                <a:latin typeface="Helvetica"/>
                <a:cs typeface="Helvetica"/>
              </a:rPr>
              <a:t>bestuur</a:t>
            </a:r>
            <a:r>
              <a:rPr lang="en-US" sz="1400">
                <a:solidFill>
                  <a:srgbClr val="002060"/>
                </a:solidFill>
                <a:latin typeface="Helvetica"/>
                <a:cs typeface="Helvetica"/>
              </a:rPr>
              <a:t> </a:t>
            </a:r>
            <a:r>
              <a:rPr lang="en-US" sz="1400" err="1">
                <a:solidFill>
                  <a:srgbClr val="002060"/>
                </a:solidFill>
                <a:latin typeface="Helvetica"/>
                <a:cs typeface="Helvetica"/>
              </a:rPr>
              <a:t>richten</a:t>
            </a:r>
            <a:r>
              <a:rPr lang="en-US" sz="1400">
                <a:solidFill>
                  <a:srgbClr val="002060"/>
                </a:solidFill>
                <a:latin typeface="Helvetica"/>
                <a:cs typeface="Helvetica"/>
              </a:rPr>
              <a:t> we </a:t>
            </a:r>
            <a:r>
              <a:rPr lang="en-US" sz="1400" err="1">
                <a:solidFill>
                  <a:srgbClr val="002060"/>
                </a:solidFill>
                <a:latin typeface="Helvetica"/>
                <a:cs typeface="Helvetica"/>
              </a:rPr>
              <a:t>ons</a:t>
            </a:r>
            <a:r>
              <a:rPr lang="en-US" sz="1400">
                <a:solidFill>
                  <a:srgbClr val="002060"/>
                </a:solidFill>
                <a:latin typeface="Helvetica"/>
                <a:cs typeface="Helvetica"/>
              </a:rPr>
              <a:t> op </a:t>
            </a:r>
            <a:r>
              <a:rPr lang="en-US" sz="1400" err="1">
                <a:solidFill>
                  <a:srgbClr val="002060"/>
                </a:solidFill>
                <a:latin typeface="Helvetica"/>
                <a:cs typeface="Helvetica"/>
              </a:rPr>
              <a:t>plannen</a:t>
            </a:r>
            <a:r>
              <a:rPr lang="en-US" sz="1400">
                <a:solidFill>
                  <a:srgbClr val="002060"/>
                </a:solidFill>
                <a:latin typeface="Helvetica"/>
                <a:cs typeface="Helvetica"/>
              </a:rPr>
              <a:t> om </a:t>
            </a:r>
            <a:r>
              <a:rPr lang="en-US" sz="1400" err="1">
                <a:solidFill>
                  <a:srgbClr val="002060"/>
                </a:solidFill>
                <a:latin typeface="Helvetica"/>
                <a:cs typeface="Helvetica"/>
              </a:rPr>
              <a:t>zowel</a:t>
            </a:r>
            <a:r>
              <a:rPr lang="en-US" sz="1400">
                <a:solidFill>
                  <a:srgbClr val="002060"/>
                </a:solidFill>
                <a:latin typeface="Helvetica"/>
                <a:cs typeface="Helvetica"/>
              </a:rPr>
              <a:t> </a:t>
            </a:r>
            <a:r>
              <a:rPr lang="en-US" sz="1400" err="1">
                <a:solidFill>
                  <a:srgbClr val="002060"/>
                </a:solidFill>
                <a:latin typeface="Helvetica"/>
                <a:cs typeface="Helvetica"/>
              </a:rPr>
              <a:t>bestaande</a:t>
            </a:r>
            <a:r>
              <a:rPr lang="en-US" sz="1400">
                <a:solidFill>
                  <a:srgbClr val="002060"/>
                </a:solidFill>
                <a:latin typeface="Helvetica"/>
                <a:cs typeface="Helvetica"/>
              </a:rPr>
              <a:t> </a:t>
            </a:r>
            <a:r>
              <a:rPr lang="en-US" sz="1400" err="1">
                <a:solidFill>
                  <a:srgbClr val="002060"/>
                </a:solidFill>
                <a:latin typeface="Helvetica"/>
                <a:cs typeface="Helvetica"/>
              </a:rPr>
              <a:t>activiteiten</a:t>
            </a:r>
            <a:r>
              <a:rPr lang="en-US" sz="1400">
                <a:solidFill>
                  <a:srgbClr val="002060"/>
                </a:solidFill>
                <a:latin typeface="Helvetica"/>
                <a:cs typeface="Helvetica"/>
              </a:rPr>
              <a:t> op </a:t>
            </a:r>
            <a:r>
              <a:rPr lang="en-US" sz="1400" err="1">
                <a:solidFill>
                  <a:srgbClr val="002060"/>
                </a:solidFill>
                <a:latin typeface="Helvetica"/>
                <a:cs typeface="Helvetica"/>
              </a:rPr>
              <a:t>te</a:t>
            </a:r>
            <a:r>
              <a:rPr lang="en-US" sz="1400">
                <a:solidFill>
                  <a:srgbClr val="002060"/>
                </a:solidFill>
                <a:latin typeface="Helvetica"/>
                <a:cs typeface="Helvetica"/>
              </a:rPr>
              <a:t> </a:t>
            </a:r>
            <a:r>
              <a:rPr lang="en-US" sz="1400" err="1">
                <a:solidFill>
                  <a:srgbClr val="002060"/>
                </a:solidFill>
                <a:latin typeface="Helvetica"/>
                <a:cs typeface="Helvetica"/>
              </a:rPr>
              <a:t>schalen</a:t>
            </a:r>
            <a:r>
              <a:rPr lang="en-US" sz="1400">
                <a:solidFill>
                  <a:srgbClr val="002060"/>
                </a:solidFill>
                <a:latin typeface="Helvetica"/>
                <a:cs typeface="Helvetica"/>
              </a:rPr>
              <a:t> </a:t>
            </a:r>
            <a:r>
              <a:rPr lang="en-US" sz="1400" err="1">
                <a:solidFill>
                  <a:srgbClr val="002060"/>
                </a:solidFill>
                <a:latin typeface="Helvetica"/>
                <a:cs typeface="Helvetica"/>
              </a:rPr>
              <a:t>als</a:t>
            </a:r>
            <a:r>
              <a:rPr lang="en-US" sz="1400">
                <a:solidFill>
                  <a:srgbClr val="002060"/>
                </a:solidFill>
                <a:latin typeface="Helvetica"/>
                <a:cs typeface="Helvetica"/>
              </a:rPr>
              <a:t> </a:t>
            </a:r>
            <a:r>
              <a:rPr lang="en-US" sz="1400" err="1">
                <a:solidFill>
                  <a:srgbClr val="002060"/>
                </a:solidFill>
                <a:latin typeface="Helvetica"/>
                <a:cs typeface="Helvetica"/>
              </a:rPr>
              <a:t>nieuwe</a:t>
            </a:r>
            <a:r>
              <a:rPr lang="en-US" sz="1400">
                <a:solidFill>
                  <a:srgbClr val="002060"/>
                </a:solidFill>
                <a:latin typeface="Helvetica"/>
                <a:cs typeface="Helvetica"/>
              </a:rPr>
              <a:t> </a:t>
            </a:r>
            <a:r>
              <a:rPr lang="en-US" sz="1400" err="1">
                <a:solidFill>
                  <a:srgbClr val="002060"/>
                </a:solidFill>
                <a:latin typeface="Helvetica"/>
                <a:cs typeface="Helvetica"/>
              </a:rPr>
              <a:t>activiteiten</a:t>
            </a:r>
            <a:r>
              <a:rPr lang="en-US" sz="1400">
                <a:solidFill>
                  <a:srgbClr val="002060"/>
                </a:solidFill>
                <a:latin typeface="Helvetica"/>
                <a:cs typeface="Helvetica"/>
              </a:rPr>
              <a:t> </a:t>
            </a:r>
            <a:r>
              <a:rPr lang="en-US" sz="1400" err="1">
                <a:solidFill>
                  <a:srgbClr val="002060"/>
                </a:solidFill>
                <a:latin typeface="Helvetica"/>
                <a:cs typeface="Helvetica"/>
              </a:rPr>
              <a:t>te</a:t>
            </a:r>
            <a:r>
              <a:rPr lang="en-US" sz="1400">
                <a:solidFill>
                  <a:srgbClr val="002060"/>
                </a:solidFill>
                <a:latin typeface="Helvetica"/>
                <a:cs typeface="Helvetica"/>
              </a:rPr>
              <a:t> </a:t>
            </a:r>
            <a:r>
              <a:rPr lang="en-US" sz="1400" err="1">
                <a:solidFill>
                  <a:srgbClr val="002060"/>
                </a:solidFill>
                <a:latin typeface="Helvetica"/>
                <a:cs typeface="Helvetica"/>
              </a:rPr>
              <a:t>ontwikkelen</a:t>
            </a:r>
            <a:r>
              <a:rPr lang="en-US" sz="1400">
                <a:solidFill>
                  <a:srgbClr val="002060"/>
                </a:solidFill>
                <a:latin typeface="Helvetica"/>
                <a:cs typeface="Helvetica"/>
              </a:rPr>
              <a:t>. </a:t>
            </a:r>
            <a:r>
              <a:rPr lang="en-US" sz="1400" err="1">
                <a:solidFill>
                  <a:srgbClr val="002060"/>
                </a:solidFill>
                <a:latin typeface="Helvetica"/>
                <a:cs typeface="Helvetica"/>
              </a:rPr>
              <a:t>Daarbij</a:t>
            </a:r>
            <a:r>
              <a:rPr lang="en-US" sz="1400">
                <a:solidFill>
                  <a:srgbClr val="002060"/>
                </a:solidFill>
                <a:latin typeface="Helvetica"/>
                <a:cs typeface="Helvetica"/>
              </a:rPr>
              <a:t> </a:t>
            </a:r>
            <a:r>
              <a:rPr lang="en-US" sz="1400" err="1">
                <a:solidFill>
                  <a:srgbClr val="002060"/>
                </a:solidFill>
                <a:latin typeface="Helvetica"/>
                <a:cs typeface="Helvetica"/>
              </a:rPr>
              <a:t>verliezen</a:t>
            </a:r>
            <a:r>
              <a:rPr lang="en-US" sz="1400">
                <a:solidFill>
                  <a:srgbClr val="002060"/>
                </a:solidFill>
                <a:latin typeface="Helvetica"/>
                <a:cs typeface="Helvetica"/>
              </a:rPr>
              <a:t> we de </a:t>
            </a:r>
            <a:r>
              <a:rPr lang="en-US" sz="1400" err="1">
                <a:solidFill>
                  <a:srgbClr val="002060"/>
                </a:solidFill>
                <a:latin typeface="Helvetica"/>
                <a:cs typeface="Helvetica"/>
              </a:rPr>
              <a:t>kwaliteit</a:t>
            </a:r>
            <a:r>
              <a:rPr lang="en-US" sz="1400">
                <a:solidFill>
                  <a:srgbClr val="002060"/>
                </a:solidFill>
                <a:latin typeface="Helvetica"/>
                <a:cs typeface="Helvetica"/>
              </a:rPr>
              <a:t> </a:t>
            </a:r>
            <a:r>
              <a:rPr lang="en-US" sz="1400" err="1">
                <a:solidFill>
                  <a:srgbClr val="002060"/>
                </a:solidFill>
                <a:latin typeface="Helvetica"/>
                <a:cs typeface="Helvetica"/>
              </a:rPr>
              <a:t>en</a:t>
            </a:r>
            <a:r>
              <a:rPr lang="en-US" sz="1400">
                <a:solidFill>
                  <a:srgbClr val="002060"/>
                </a:solidFill>
                <a:latin typeface="Helvetica"/>
                <a:cs typeface="Helvetica"/>
              </a:rPr>
              <a:t> </a:t>
            </a:r>
            <a:r>
              <a:rPr lang="en-US" sz="1400" err="1">
                <a:solidFill>
                  <a:srgbClr val="002060"/>
                </a:solidFill>
                <a:latin typeface="Helvetica"/>
                <a:cs typeface="Helvetica"/>
              </a:rPr>
              <a:t>veiligheid</a:t>
            </a:r>
            <a:r>
              <a:rPr lang="en-US" sz="1400">
                <a:solidFill>
                  <a:srgbClr val="002060"/>
                </a:solidFill>
                <a:latin typeface="Helvetica"/>
                <a:cs typeface="Helvetica"/>
              </a:rPr>
              <a:t> die Achter de </a:t>
            </a:r>
            <a:r>
              <a:rPr lang="en-US" sz="1400" err="1">
                <a:solidFill>
                  <a:srgbClr val="002060"/>
                </a:solidFill>
                <a:latin typeface="Helvetica"/>
                <a:cs typeface="Helvetica"/>
              </a:rPr>
              <a:t>Regenboog</a:t>
            </a:r>
            <a:r>
              <a:rPr lang="en-US" sz="1400">
                <a:solidFill>
                  <a:srgbClr val="002060"/>
                </a:solidFill>
                <a:latin typeface="Helvetica"/>
                <a:cs typeface="Helvetica"/>
              </a:rPr>
              <a:t> zo </a:t>
            </a:r>
            <a:r>
              <a:rPr lang="en-US" sz="1400" err="1">
                <a:solidFill>
                  <a:srgbClr val="002060"/>
                </a:solidFill>
                <a:latin typeface="Helvetica"/>
                <a:cs typeface="Helvetica"/>
              </a:rPr>
              <a:t>kenmerkt</a:t>
            </a:r>
            <a:r>
              <a:rPr lang="en-US" sz="1400">
                <a:solidFill>
                  <a:srgbClr val="002060"/>
                </a:solidFill>
                <a:latin typeface="Helvetica"/>
                <a:cs typeface="Helvetica"/>
              </a:rPr>
              <a:t> </a:t>
            </a:r>
            <a:r>
              <a:rPr lang="en-US" sz="1400" err="1">
                <a:solidFill>
                  <a:srgbClr val="002060"/>
                </a:solidFill>
                <a:latin typeface="Helvetica"/>
                <a:cs typeface="Helvetica"/>
              </a:rPr>
              <a:t>niet</a:t>
            </a:r>
            <a:r>
              <a:rPr lang="en-US" sz="1400">
                <a:solidFill>
                  <a:srgbClr val="002060"/>
                </a:solidFill>
                <a:latin typeface="Helvetica"/>
                <a:cs typeface="Helvetica"/>
              </a:rPr>
              <a:t> </a:t>
            </a:r>
            <a:r>
              <a:rPr lang="en-US" sz="1400" err="1">
                <a:solidFill>
                  <a:srgbClr val="002060"/>
                </a:solidFill>
                <a:latin typeface="Helvetica"/>
                <a:cs typeface="Helvetica"/>
              </a:rPr>
              <a:t>uit</a:t>
            </a:r>
            <a:r>
              <a:rPr lang="en-US" sz="1400">
                <a:solidFill>
                  <a:srgbClr val="002060"/>
                </a:solidFill>
                <a:latin typeface="Helvetica"/>
                <a:cs typeface="Helvetica"/>
              </a:rPr>
              <a:t> het </a:t>
            </a:r>
            <a:r>
              <a:rPr lang="en-US" sz="1400" err="1">
                <a:solidFill>
                  <a:srgbClr val="002060"/>
                </a:solidFill>
                <a:latin typeface="Helvetica"/>
                <a:cs typeface="Helvetica"/>
              </a:rPr>
              <a:t>oog</a:t>
            </a:r>
            <a:r>
              <a:rPr lang="en-US" sz="1400">
                <a:solidFill>
                  <a:srgbClr val="002060"/>
                </a:solidFill>
                <a:latin typeface="Helvetica"/>
                <a:cs typeface="Helvetica"/>
              </a:rPr>
              <a:t>.</a:t>
            </a:r>
          </a:p>
          <a:p>
            <a:r>
              <a:rPr lang="nl-NL" sz="1400">
                <a:solidFill>
                  <a:srgbClr val="002060"/>
                </a:solidFill>
                <a:latin typeface="Helvetica"/>
                <a:cs typeface="Helvetica"/>
              </a:rPr>
              <a:t>Ondanks het enthousiasme van onze vrijwilligers en hun betrokkenheid bij onze mooie stichting,</a:t>
            </a:r>
            <a:endParaRPr lang="nl-NL" sz="1400">
              <a:solidFill>
                <a:srgbClr val="002060"/>
              </a:solidFill>
              <a:cs typeface="Helvetica"/>
            </a:endParaRPr>
          </a:p>
        </p:txBody>
      </p:sp>
      <p:sp>
        <p:nvSpPr>
          <p:cNvPr id="4" name="Subtitle 2">
            <a:extLst>
              <a:ext uri="{FF2B5EF4-FFF2-40B4-BE49-F238E27FC236}">
                <a16:creationId xmlns:a16="http://schemas.microsoft.com/office/drawing/2014/main" id="{48E3A817-382B-4C4B-B20A-5A6C38506AEC}"/>
              </a:ext>
            </a:extLst>
          </p:cNvPr>
          <p:cNvSpPr txBox="1">
            <a:spLocks/>
          </p:cNvSpPr>
          <p:nvPr/>
        </p:nvSpPr>
        <p:spPr>
          <a:xfrm>
            <a:off x="4898159" y="1463501"/>
            <a:ext cx="3864229" cy="452569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bg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nl-NL" sz="1400" dirty="0">
                <a:solidFill>
                  <a:srgbClr val="002060"/>
                </a:solidFill>
                <a:latin typeface="Helvetica"/>
                <a:cs typeface="Helvetica"/>
              </a:rPr>
              <a:t>ligt daar tegelijk ook een belangrijke bottleneck voor groei. De voorbereidingen van onze activiteiten kosten veel tijd en energie van onze vrijwilligers. Juist omdat we kwaliteit en veiligheid zo hoog in het vaandel hebben staan. We merken echter– zoals zoveel vrijwilligersorganisaties - dat het steeds lastiger wordt om voldoende vrijwilligers te vinden voor ons werk.</a:t>
            </a:r>
            <a:endParaRPr lang="en-US" sz="1400" dirty="0">
              <a:solidFill>
                <a:srgbClr val="000000"/>
              </a:solidFill>
              <a:latin typeface="Helvetica"/>
              <a:cs typeface="Helvetica"/>
            </a:endParaRPr>
          </a:p>
          <a:p>
            <a:pPr>
              <a:defRPr/>
            </a:pPr>
            <a:r>
              <a:rPr lang="nl-NL" sz="1400" dirty="0">
                <a:solidFill>
                  <a:srgbClr val="002060"/>
                </a:solidFill>
                <a:latin typeface="Helvetica"/>
                <a:cs typeface="Helvetica"/>
              </a:rPr>
              <a:t>Het bestuur is dan ook blij dat de Telegraaf besloot om de opbrengst van de </a:t>
            </a:r>
            <a:r>
              <a:rPr lang="nl-NL" sz="1400" dirty="0" err="1">
                <a:solidFill>
                  <a:srgbClr val="002060"/>
                </a:solidFill>
                <a:latin typeface="Helvetica"/>
                <a:cs typeface="Helvetica"/>
              </a:rPr>
              <a:t>Telepuzzelactie</a:t>
            </a:r>
            <a:r>
              <a:rPr lang="nl-NL" sz="1400" dirty="0">
                <a:solidFill>
                  <a:srgbClr val="002060"/>
                </a:solidFill>
                <a:latin typeface="Helvetica"/>
                <a:cs typeface="Helvetica"/>
              </a:rPr>
              <a:t> 2023 ten goede te laten komen aan Achter de Regenboog. De verwachte opbrengst wordt door het bestuur ingezet om de plannen voor opschalen en verkorten van wachtlijsten mogelijk te maken.</a:t>
            </a:r>
            <a:endParaRPr lang="nl-NL" sz="1400" dirty="0">
              <a:solidFill>
                <a:srgbClr val="000000"/>
              </a:solidFill>
              <a:latin typeface="Helvetica"/>
              <a:cs typeface="Helvetica"/>
            </a:endParaRPr>
          </a:p>
          <a:p>
            <a:pPr>
              <a:defRPr/>
            </a:pPr>
            <a:r>
              <a:rPr lang="nl-NL" sz="1400" dirty="0">
                <a:solidFill>
                  <a:srgbClr val="002060"/>
                </a:solidFill>
                <a:latin typeface="Helvetica"/>
                <a:cs typeface="Helvetica"/>
              </a:rPr>
              <a:t>Wij zijn iedereen die zich in 2023 heeft ingezet om onze activiteiten mogelijk te maken, zeer erkentelijk.</a:t>
            </a:r>
          </a:p>
          <a:p>
            <a:pPr>
              <a:defRPr/>
            </a:pPr>
            <a:r>
              <a:rPr kumimoji="0" lang="nl-NL" sz="1400" b="0" i="0" u="none" strike="noStrike" kern="1200" cap="none" spc="0" normalizeH="0" baseline="0" noProof="0" dirty="0">
                <a:ln>
                  <a:noFill/>
                </a:ln>
                <a:solidFill>
                  <a:srgbClr val="002060"/>
                </a:solidFill>
                <a:effectLst/>
                <a:uLnTx/>
                <a:uFillTx/>
                <a:latin typeface="Harlow Solid Italic"/>
              </a:rPr>
              <a:t>Roel Masselink</a:t>
            </a:r>
            <a:r>
              <a:rPr lang="nl-NL" sz="1400" dirty="0">
                <a:solidFill>
                  <a:srgbClr val="002060"/>
                </a:solidFill>
                <a:latin typeface="Harlow Solid Italic"/>
              </a:rPr>
              <a:t>, voorzitter</a:t>
            </a:r>
            <a:br>
              <a:rPr lang="nl-NL" sz="1400" dirty="0">
                <a:latin typeface="Harlow Solid Italic"/>
              </a:rPr>
            </a:br>
            <a:r>
              <a:rPr lang="nl-NL" sz="1400" i="1" dirty="0">
                <a:solidFill>
                  <a:srgbClr val="002060"/>
                </a:solidFill>
                <a:latin typeface="Harlow Solid Italic"/>
              </a:rPr>
              <a:t>juni 2024</a:t>
            </a:r>
          </a:p>
        </p:txBody>
      </p:sp>
      <p:sp>
        <p:nvSpPr>
          <p:cNvPr id="7" name="Ovaal 6">
            <a:extLst>
              <a:ext uri="{FF2B5EF4-FFF2-40B4-BE49-F238E27FC236}">
                <a16:creationId xmlns:a16="http://schemas.microsoft.com/office/drawing/2014/main" id="{59CB249D-3183-4F7A-AFFA-BA4FD1891570}"/>
              </a:ext>
            </a:extLst>
          </p:cNvPr>
          <p:cNvSpPr/>
          <p:nvPr/>
        </p:nvSpPr>
        <p:spPr>
          <a:xfrm>
            <a:off x="8768638" y="2426729"/>
            <a:ext cx="3290886" cy="2387659"/>
          </a:xfrm>
          <a:prstGeom prst="ellipse">
            <a:avLst/>
          </a:prstGeom>
          <a:blipFill>
            <a:blip r:embed="rId2"/>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5FC830F8-D6CE-43DA-B29D-C63795DA91FF}"/>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a:solidFill>
                  <a:schemeClr val="bg1">
                    <a:lumMod val="50000"/>
                  </a:schemeClr>
                </a:solidFill>
                <a:latin typeface="Helvetica"/>
                <a:cs typeface="Helvetica"/>
              </a:rPr>
              <a:t>© Stichting Achter de Regenboog 2023</a:t>
            </a:r>
            <a:endParaRPr lang="nl-NL" sz="1000">
              <a:solidFill>
                <a:schemeClr val="bg1">
                  <a:lumMod val="50000"/>
                </a:schemeClr>
              </a:solidFill>
              <a:latin typeface="Helvetica" panose="020B0604020202020204" pitchFamily="34" charset="0"/>
              <a:cs typeface="Helvetica" panose="020B0604020202020204" pitchFamily="34" charset="0"/>
            </a:endParaRPr>
          </a:p>
        </p:txBody>
      </p:sp>
      <p:sp>
        <p:nvSpPr>
          <p:cNvPr id="5" name="Tekstvak 4">
            <a:extLst>
              <a:ext uri="{FF2B5EF4-FFF2-40B4-BE49-F238E27FC236}">
                <a16:creationId xmlns:a16="http://schemas.microsoft.com/office/drawing/2014/main" id="{4A083E83-FF2D-461A-8EDD-E39FACB60695}"/>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2</a:t>
            </a:r>
          </a:p>
        </p:txBody>
      </p:sp>
    </p:spTree>
    <p:extLst>
      <p:ext uri="{BB962C8B-B14F-4D97-AF65-F5344CB8AC3E}">
        <p14:creationId xmlns:p14="http://schemas.microsoft.com/office/powerpoint/2010/main" val="1334903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201" y="1869048"/>
            <a:ext cx="3519311" cy="3556844"/>
          </a:xfrm>
          <a:ln w="28575">
            <a:noFill/>
          </a:ln>
        </p:spPr>
        <p:txBody>
          <a:bodyPr vert="horz" lIns="91440" tIns="45720" rIns="91440" bIns="45720" rtlCol="0" anchor="t">
            <a:normAutofit fontScale="92500" lnSpcReduction="20000"/>
          </a:bodyPr>
          <a:lstStyle/>
          <a:p>
            <a:pPr marL="2286000" lvl="5" indent="0">
              <a:buNone/>
            </a:pPr>
            <a:r>
              <a:rPr lang="en-US" sz="800"/>
              <a:t>	</a:t>
            </a:r>
            <a:endParaRPr lang="en-US" sz="800">
              <a:solidFill>
                <a:srgbClr val="00B0F0"/>
              </a:solidFill>
            </a:endParaRPr>
          </a:p>
          <a:p>
            <a:pPr marL="0" indent="0">
              <a:buNone/>
            </a:pPr>
            <a:r>
              <a:rPr lang="nl-NL" sz="1300">
                <a:solidFill>
                  <a:srgbClr val="00B0F0"/>
                </a:solidFill>
                <a:latin typeface="Helvetica"/>
                <a:cs typeface="Helvetica"/>
              </a:rPr>
              <a:t>Onze missie &amp; visie</a:t>
            </a:r>
            <a:r>
              <a:rPr lang="nl-NL" sz="1300">
                <a:latin typeface="Helvetica"/>
                <a:cs typeface="Helvetica"/>
              </a:rPr>
              <a:t>		</a:t>
            </a:r>
            <a:r>
              <a:rPr lang="nl-NL" sz="1300">
                <a:solidFill>
                  <a:srgbClr val="00B0F0"/>
                </a:solidFill>
                <a:latin typeface="Helvetica"/>
                <a:cs typeface="Helvetica"/>
              </a:rPr>
              <a:t>04</a:t>
            </a:r>
          </a:p>
          <a:p>
            <a:pPr marL="0" indent="0">
              <a:buNone/>
            </a:pPr>
            <a:r>
              <a:rPr lang="nl-NL" sz="1300">
                <a:solidFill>
                  <a:srgbClr val="00B0F0"/>
                </a:solidFill>
                <a:latin typeface="Helvetica"/>
                <a:cs typeface="Helvetica"/>
              </a:rPr>
              <a:t>Doelstelling &amp; Doelgroep		05</a:t>
            </a:r>
          </a:p>
          <a:p>
            <a:pPr marL="0" indent="0">
              <a:buNone/>
            </a:pPr>
            <a:r>
              <a:rPr lang="nl-NL" sz="1300">
                <a:solidFill>
                  <a:srgbClr val="00B0F0"/>
                </a:solidFill>
                <a:latin typeface="Helvetica"/>
                <a:cs typeface="Helvetica"/>
              </a:rPr>
              <a:t>Historie 			06 </a:t>
            </a:r>
          </a:p>
          <a:p>
            <a:pPr marL="0" indent="0">
              <a:buNone/>
            </a:pPr>
            <a:r>
              <a:rPr lang="nl-NL" sz="1300">
                <a:solidFill>
                  <a:srgbClr val="00B0F0"/>
                </a:solidFill>
                <a:latin typeface="Helvetica"/>
                <a:cs typeface="Helvetica"/>
              </a:rPr>
              <a:t>Organisatiestructuur		07 </a:t>
            </a:r>
            <a:endParaRPr lang="nl-NL" sz="1300">
              <a:solidFill>
                <a:srgbClr val="00B0F0"/>
              </a:solidFill>
              <a:cs typeface="Helvetica"/>
            </a:endParaRPr>
          </a:p>
          <a:p>
            <a:pPr marL="0" indent="0">
              <a:buNone/>
            </a:pPr>
            <a:r>
              <a:rPr lang="nl-NL" sz="1300">
                <a:solidFill>
                  <a:srgbClr val="00B0F0"/>
                </a:solidFill>
                <a:latin typeface="Helvetica"/>
                <a:cs typeface="Helvetica"/>
              </a:rPr>
              <a:t>Personeelsbeleid en Vrijwilligers	08</a:t>
            </a:r>
          </a:p>
          <a:p>
            <a:pPr marL="0" indent="0">
              <a:buNone/>
            </a:pPr>
            <a:r>
              <a:rPr lang="nl-NL" sz="1300">
                <a:solidFill>
                  <a:srgbClr val="00B0F0"/>
                </a:solidFill>
                <a:latin typeface="Helvetica"/>
                <a:cs typeface="Helvetica"/>
              </a:rPr>
              <a:t>Financiën			09 - 11 </a:t>
            </a:r>
            <a:endParaRPr lang="nl-NL" sz="1300">
              <a:solidFill>
                <a:srgbClr val="00B0F0"/>
              </a:solidFill>
              <a:cs typeface="Helvetica"/>
            </a:endParaRPr>
          </a:p>
          <a:p>
            <a:pPr lvl="1">
              <a:buFont typeface="Wingdings" panose="05000000000000000000" pitchFamily="2" charset="2"/>
              <a:buChar char="ü"/>
            </a:pPr>
            <a:r>
              <a:rPr lang="nl-NL" sz="1300">
                <a:solidFill>
                  <a:srgbClr val="00B0F0"/>
                </a:solidFill>
                <a:latin typeface="Helvetica"/>
                <a:cs typeface="Helvetica"/>
              </a:rPr>
              <a:t>Jaarrekening 2022 </a:t>
            </a:r>
            <a:endParaRPr lang="nl-NL" sz="1300">
              <a:solidFill>
                <a:srgbClr val="00B0F0"/>
              </a:solidFill>
              <a:cs typeface="Helvetica"/>
            </a:endParaRPr>
          </a:p>
          <a:p>
            <a:pPr lvl="1">
              <a:buFont typeface="Wingdings" panose="05000000000000000000" pitchFamily="2" charset="2"/>
              <a:buChar char="ü"/>
            </a:pPr>
            <a:r>
              <a:rPr lang="nl-NL" sz="1300">
                <a:solidFill>
                  <a:srgbClr val="00B0F0"/>
                </a:solidFill>
                <a:latin typeface="Helvetica"/>
                <a:cs typeface="Helvetica"/>
              </a:rPr>
              <a:t>Begroting 2023</a:t>
            </a:r>
            <a:endParaRPr lang="nl-NL" sz="1300">
              <a:solidFill>
                <a:srgbClr val="00B0F0"/>
              </a:solidFill>
              <a:cs typeface="Helvetica"/>
            </a:endParaRPr>
          </a:p>
          <a:p>
            <a:pPr lvl="1">
              <a:buFont typeface="Wingdings" panose="05000000000000000000" pitchFamily="2" charset="2"/>
              <a:buChar char="ü"/>
            </a:pPr>
            <a:r>
              <a:rPr lang="nl-NL" sz="1300">
                <a:solidFill>
                  <a:srgbClr val="00B0F0"/>
                </a:solidFill>
                <a:latin typeface="Helvetica"/>
                <a:cs typeface="Helvetica"/>
              </a:rPr>
              <a:t>Fondsenwerving</a:t>
            </a:r>
          </a:p>
          <a:p>
            <a:pPr lvl="1">
              <a:buFont typeface="Wingdings" panose="05000000000000000000" pitchFamily="2" charset="2"/>
              <a:buChar char="ü"/>
            </a:pPr>
            <a:r>
              <a:rPr lang="nl-NL" sz="1300">
                <a:solidFill>
                  <a:srgbClr val="00B0F0"/>
                </a:solidFill>
                <a:latin typeface="Helvetica"/>
                <a:cs typeface="Helvetica"/>
              </a:rPr>
              <a:t>CBF en ANBI certificering</a:t>
            </a:r>
          </a:p>
          <a:p>
            <a:pPr marL="0" indent="0">
              <a:buNone/>
            </a:pPr>
            <a:r>
              <a:rPr lang="nl-NL" sz="1300">
                <a:solidFill>
                  <a:srgbClr val="00B0F0"/>
                </a:solidFill>
                <a:latin typeface="Helvetica"/>
                <a:cs typeface="Helvetica"/>
              </a:rPr>
              <a:t>Toekomstplannen tot en 2023              	12  </a:t>
            </a:r>
            <a:endParaRPr lang="nl-NL" sz="1300">
              <a:solidFill>
                <a:srgbClr val="00B0F0"/>
              </a:solidFill>
              <a:cs typeface="Helvetica"/>
            </a:endParaRPr>
          </a:p>
          <a:p>
            <a:pPr marL="0" indent="0">
              <a:buNone/>
            </a:pPr>
            <a:r>
              <a:rPr lang="nl-NL" sz="1300">
                <a:solidFill>
                  <a:srgbClr val="00B0F0"/>
                </a:solidFill>
                <a:latin typeface="Helvetica"/>
                <a:cs typeface="Helvetica"/>
              </a:rPr>
              <a:t>Bestaansrecht                                        	14</a:t>
            </a:r>
            <a:r>
              <a:rPr lang="nl-NL" sz="1200">
                <a:solidFill>
                  <a:srgbClr val="00B0F0"/>
                </a:solidFill>
                <a:latin typeface="Helvetica"/>
                <a:cs typeface="Helvetica"/>
              </a:rPr>
              <a:t>		</a:t>
            </a:r>
            <a:r>
              <a:rPr lang="en-US" sz="1200">
                <a:solidFill>
                  <a:srgbClr val="00B0F0"/>
                </a:solidFill>
                <a:latin typeface="Helvetica"/>
                <a:cs typeface="Helvetica"/>
              </a:rPr>
              <a:t>	</a:t>
            </a:r>
          </a:p>
          <a:p>
            <a:pPr marL="0" indent="0">
              <a:buNone/>
            </a:pPr>
            <a:r>
              <a:rPr lang="en-US" sz="1200">
                <a:solidFill>
                  <a:srgbClr val="00B0F0"/>
                </a:solidFill>
                <a:latin typeface="Helvetica"/>
                <a:cs typeface="Helvetica"/>
              </a:rPr>
              <a:t>	</a:t>
            </a:r>
            <a:r>
              <a:rPr lang="en-US" sz="1200">
                <a:latin typeface="Helvetica"/>
                <a:cs typeface="Helvetica"/>
              </a:rPr>
              <a:t>		</a:t>
            </a:r>
            <a:endParaRPr lang="en-US" sz="1200" b="1">
              <a:solidFill>
                <a:srgbClr val="00B0F0"/>
              </a:solidFill>
              <a:latin typeface="Helvetica"/>
              <a:cs typeface="Helvetica"/>
            </a:endParaRPr>
          </a:p>
          <a:p>
            <a:endParaRPr lang="en-US" sz="1200"/>
          </a:p>
          <a:p>
            <a:endParaRPr lang="en-GB" sz="1200"/>
          </a:p>
        </p:txBody>
      </p:sp>
      <p:sp>
        <p:nvSpPr>
          <p:cNvPr id="3" name="Title 2"/>
          <p:cNvSpPr>
            <a:spLocks noGrp="1"/>
          </p:cNvSpPr>
          <p:nvPr>
            <p:ph type="title"/>
          </p:nvPr>
        </p:nvSpPr>
        <p:spPr>
          <a:xfrm>
            <a:off x="838201" y="1265752"/>
            <a:ext cx="10515600" cy="892175"/>
          </a:xfrm>
        </p:spPr>
        <p:txBody>
          <a:bodyPr/>
          <a:lstStyle/>
          <a:p>
            <a:r>
              <a:rPr lang="en-US"/>
              <a:t>Inhoudsopgave</a:t>
            </a:r>
            <a:endParaRPr lang="en-GB"/>
          </a:p>
        </p:txBody>
      </p:sp>
      <p:sp>
        <p:nvSpPr>
          <p:cNvPr id="4" name="Content Placeholder 1">
            <a:extLst>
              <a:ext uri="{FF2B5EF4-FFF2-40B4-BE49-F238E27FC236}">
                <a16:creationId xmlns:a16="http://schemas.microsoft.com/office/drawing/2014/main" id="{789C131E-5F6B-46F6-96E3-6D1B50993EE0}"/>
              </a:ext>
            </a:extLst>
          </p:cNvPr>
          <p:cNvSpPr txBox="1">
            <a:spLocks/>
          </p:cNvSpPr>
          <p:nvPr/>
        </p:nvSpPr>
        <p:spPr>
          <a:xfrm>
            <a:off x="5381014" y="1778918"/>
            <a:ext cx="4046473" cy="492275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5"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0B0F0"/>
                </a:solidFill>
                <a:effectLst/>
                <a:uLnTx/>
                <a:uFillTx/>
                <a:latin typeface="Arial" panose="020B0604020202020204"/>
                <a:ea typeface="+mn-ea"/>
                <a:cs typeface="+mn-cs"/>
              </a:rPr>
              <a:t>Highlights </a:t>
            </a:r>
            <a:r>
              <a:rPr lang="en-US" sz="1400" b="1">
                <a:solidFill>
                  <a:srgbClr val="00B0F0"/>
                </a:solidFill>
                <a:latin typeface="Arial" panose="020B0604020202020204"/>
              </a:rPr>
              <a:t>2022</a:t>
            </a:r>
            <a:endParaRPr lang="en-US" sz="1200" b="0" i="0" u="none" strike="noStrike" kern="1200" cap="none" spc="0" normalizeH="0" baseline="0" noProof="0">
              <a:ln>
                <a:noFill/>
              </a:ln>
              <a:effectLst/>
              <a:uLnTx/>
              <a:uFillTx/>
              <a:latin typeface="Arial" panose="020B0604020202020204"/>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Lotgenotencontact		15	</a:t>
            </a:r>
            <a:endParaRPr kumimoji="0" lang="nl-NL" sz="1200" b="1"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Ons doel</a:t>
            </a:r>
            <a:endParaRPr lang="nl-NL" sz="1200" b="0"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De activiteiten</a:t>
            </a:r>
            <a:endParaRPr lang="nl-NL" sz="1200" b="0" i="0" u="none" strike="noStrike" kern="1200" cap="none" spc="0" normalizeH="0" baseline="0" noProof="0">
              <a:ln>
                <a:noFill/>
              </a:ln>
              <a:solidFill>
                <a:srgbClr val="00B0F0"/>
              </a:solidFill>
              <a:effectLst/>
              <a:uLnTx/>
              <a:uFillTx/>
              <a:latin typeface="Helvetica"/>
              <a:cs typeface="Helvetica"/>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Informatie &amp; Advies		16</a:t>
            </a:r>
            <a:endParaRPr kumimoji="0" lang="nl-NL" sz="1200" b="1"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Ons doel</a:t>
            </a:r>
            <a:endParaRPr lang="nl-NL" sz="1200" b="0"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De activiteiten</a:t>
            </a:r>
            <a:endParaRPr lang="nl-NL" sz="1200" b="0" i="0" u="none" strike="noStrike" kern="1200" cap="none" spc="0" normalizeH="0" baseline="0" noProof="0">
              <a:ln>
                <a:noFill/>
              </a:ln>
              <a:solidFill>
                <a:srgbClr val="00B0F0"/>
              </a:solidFill>
              <a:effectLst/>
              <a:uLnTx/>
              <a:uFillTx/>
              <a:latin typeface="Helvetica"/>
              <a:cs typeface="Helvetica"/>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Deskundigheidsbevordering	18</a:t>
            </a:r>
            <a:endParaRPr kumimoji="0" lang="nl-NL" sz="1200" b="1"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Ons doel</a:t>
            </a:r>
            <a:endParaRPr lang="nl-NL" sz="1200" b="0"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De activiteiten</a:t>
            </a:r>
            <a:endParaRPr lang="nl-NL" sz="1200" b="0" i="0" u="none" strike="noStrike" kern="1200" cap="none" spc="0" normalizeH="0" baseline="0" noProof="0">
              <a:ln>
                <a:noFill/>
              </a:ln>
              <a:solidFill>
                <a:srgbClr val="00B0F0"/>
              </a:solidFill>
              <a:effectLst/>
              <a:uLnTx/>
              <a:uFillTx/>
              <a:latin typeface="Helvetica"/>
              <a:cs typeface="Helvetica"/>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Vrijwilligersbeheer		19</a:t>
            </a:r>
            <a:endParaRPr kumimoji="0" lang="nl-NL" sz="1200" b="1"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Ons doel</a:t>
            </a:r>
            <a:endParaRPr lang="nl-NL" sz="1200" b="0"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De activiteiten</a:t>
            </a:r>
            <a:endParaRPr lang="nl-NL" sz="1200" b="0" i="0" u="none" strike="noStrike" kern="1200" cap="none" spc="0" normalizeH="0" baseline="0" noProof="0">
              <a:ln>
                <a:noFill/>
              </a:ln>
              <a:solidFill>
                <a:srgbClr val="00B0F0"/>
              </a:solidFill>
              <a:effectLst/>
              <a:uLnTx/>
              <a:uFillTx/>
              <a:latin typeface="Helvetica"/>
              <a:cs typeface="Helvetica"/>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Communicatie &amp; Marketing	20</a:t>
            </a:r>
            <a:endParaRPr kumimoji="0" lang="nl-NL" sz="1200" b="1"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Ons doel</a:t>
            </a:r>
            <a:endParaRPr lang="nl-NL" sz="1200" b="0" i="0" u="none" strike="noStrike" kern="1200" cap="none" spc="0" normalizeH="0" baseline="0" noProof="0">
              <a:ln>
                <a:noFill/>
              </a:ln>
              <a:solidFill>
                <a:srgbClr val="00B0F0"/>
              </a:solidFill>
              <a:effectLst/>
              <a:uLnTx/>
              <a:uFillTx/>
              <a:latin typeface="Helvetica"/>
              <a:cs typeface="Helvetica"/>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00B0F0"/>
                </a:solidFill>
                <a:effectLst/>
                <a:uLnTx/>
                <a:uFillTx/>
                <a:latin typeface="Helvetica"/>
                <a:cs typeface="Helvetica"/>
              </a:rPr>
              <a:t>De activiteiten</a:t>
            </a:r>
            <a:endParaRPr lang="nl-NL" sz="1200" b="0" i="0" u="none" strike="noStrike" kern="1200" cap="none" spc="0" normalizeH="0" baseline="0" noProof="0">
              <a:ln>
                <a:noFill/>
              </a:ln>
              <a:solidFill>
                <a:srgbClr val="00B0F0"/>
              </a:solidFill>
              <a:effectLst/>
              <a:uLnTx/>
              <a:uFillTx/>
              <a:latin typeface="Helvetica"/>
              <a:cs typeface="Helvetica"/>
            </a:endParaRPr>
          </a:p>
          <a:p>
            <a:pPr>
              <a:defRPr/>
            </a:pPr>
            <a:r>
              <a:rPr lang="nl-NL" sz="1200">
                <a:solidFill>
                  <a:srgbClr val="00B0F0"/>
                </a:solidFill>
                <a:latin typeface="Helvetica"/>
                <a:cs typeface="Helvetica"/>
              </a:rPr>
              <a:t>Colofon	</a:t>
            </a:r>
            <a:r>
              <a:rPr lang="en-US" sz="1200">
                <a:solidFill>
                  <a:srgbClr val="00B0F0"/>
                </a:solidFill>
                <a:latin typeface="Helvetica"/>
                <a:cs typeface="Helvetica"/>
              </a:rPr>
              <a:t>		21</a:t>
            </a:r>
            <a:endParaRPr lang="en-US" sz="1200" b="1">
              <a:solidFill>
                <a:srgbClr val="00B0F0"/>
              </a:solidFill>
              <a:latin typeface="Helvetica"/>
              <a:cs typeface="Helvetica"/>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0B0F0"/>
              </a:solidFill>
              <a:effectLst/>
              <a:uLnTx/>
              <a:uFillTx/>
              <a:latin typeface="Helvetica"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0B0F0"/>
              </a:solidFill>
              <a:effectLst/>
              <a:uLnTx/>
              <a:uFillTx/>
              <a:latin typeface="Helvetica"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prstClr val="black"/>
              </a:solidFill>
              <a:effectLst/>
              <a:uLnTx/>
              <a:uFillTx/>
              <a:latin typeface="Helvetica" pitchFamily="2" charset="0"/>
              <a:ea typeface="+mn-ea"/>
              <a:cs typeface="+mn-cs"/>
            </a:endParaRPr>
          </a:p>
        </p:txBody>
      </p:sp>
      <p:pic>
        <p:nvPicPr>
          <p:cNvPr id="6" name="Afbeelding 6" descr="Afbeelding met tekst&#10;&#10;Automatisch gegenereerde beschrijving">
            <a:extLst>
              <a:ext uri="{FF2B5EF4-FFF2-40B4-BE49-F238E27FC236}">
                <a16:creationId xmlns:a16="http://schemas.microsoft.com/office/drawing/2014/main" id="{10942DBD-B4FF-4CCF-BBB8-1D849596CEB6}"/>
              </a:ext>
            </a:extLst>
          </p:cNvPr>
          <p:cNvPicPr>
            <a:picLocks noChangeAspect="1"/>
          </p:cNvPicPr>
          <p:nvPr/>
        </p:nvPicPr>
        <p:blipFill>
          <a:blip r:embed="rId2"/>
          <a:stretch>
            <a:fillRect/>
          </a:stretch>
        </p:blipFill>
        <p:spPr>
          <a:xfrm>
            <a:off x="940377" y="5011883"/>
            <a:ext cx="2743200" cy="1691985"/>
          </a:xfrm>
          <a:prstGeom prst="rect">
            <a:avLst/>
          </a:prstGeom>
        </p:spPr>
      </p:pic>
      <p:sp>
        <p:nvSpPr>
          <p:cNvPr id="8" name="Tekstvak 7">
            <a:extLst>
              <a:ext uri="{FF2B5EF4-FFF2-40B4-BE49-F238E27FC236}">
                <a16:creationId xmlns:a16="http://schemas.microsoft.com/office/drawing/2014/main" id="{8CE0CA30-716F-414A-B4A9-504996D096FB}"/>
              </a:ext>
            </a:extLst>
          </p:cNvPr>
          <p:cNvSpPr txBox="1"/>
          <p:nvPr/>
        </p:nvSpPr>
        <p:spPr>
          <a:xfrm>
            <a:off x="81024" y="6537579"/>
            <a:ext cx="349321" cy="246221"/>
          </a:xfrm>
          <a:prstGeom prst="rect">
            <a:avLst/>
          </a:prstGeom>
        </p:spPr>
        <p:txBody>
          <a:bodyPr wrap="square" rtlCol="0">
            <a:spAutoFit/>
          </a:bodyPr>
          <a:lstStyle/>
          <a:p>
            <a:pPr algn="l"/>
            <a:r>
              <a:rPr lang="nl-NL" sz="1000">
                <a:solidFill>
                  <a:schemeClr val="bg1">
                    <a:lumMod val="50000"/>
                  </a:schemeClr>
                </a:solidFill>
              </a:rPr>
              <a:t>3</a:t>
            </a:r>
            <a:endParaRPr lang="nl-NL" sz="1000" b="0">
              <a:solidFill>
                <a:schemeClr val="bg1">
                  <a:lumMod val="50000"/>
                </a:schemeClr>
              </a:solidFill>
            </a:endParaRPr>
          </a:p>
        </p:txBody>
      </p:sp>
    </p:spTree>
    <p:extLst>
      <p:ext uri="{BB962C8B-B14F-4D97-AF65-F5344CB8AC3E}">
        <p14:creationId xmlns:p14="http://schemas.microsoft.com/office/powerpoint/2010/main" val="622206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43E3574-4F28-4E73-8720-BBFC96675DF4}"/>
              </a:ext>
            </a:extLst>
          </p:cNvPr>
          <p:cNvPicPr>
            <a:picLocks noChangeAspect="1"/>
          </p:cNvPicPr>
          <p:nvPr/>
        </p:nvPicPr>
        <p:blipFill>
          <a:blip r:embed="rId3"/>
          <a:stretch>
            <a:fillRect/>
          </a:stretch>
        </p:blipFill>
        <p:spPr>
          <a:xfrm>
            <a:off x="0" y="0"/>
            <a:ext cx="4554467" cy="6858000"/>
          </a:xfrm>
          <a:prstGeom prst="rect">
            <a:avLst/>
          </a:prstGeom>
        </p:spPr>
      </p:pic>
      <p:sp>
        <p:nvSpPr>
          <p:cNvPr id="3" name="Title 2">
            <a:extLst>
              <a:ext uri="{FF2B5EF4-FFF2-40B4-BE49-F238E27FC236}">
                <a16:creationId xmlns:a16="http://schemas.microsoft.com/office/drawing/2014/main" id="{F590FA3D-B061-4534-8DDD-613C71AE2231}"/>
              </a:ext>
            </a:extLst>
          </p:cNvPr>
          <p:cNvSpPr>
            <a:spLocks noGrp="1"/>
          </p:cNvSpPr>
          <p:nvPr>
            <p:ph type="title"/>
          </p:nvPr>
        </p:nvSpPr>
        <p:spPr/>
        <p:txBody>
          <a:bodyPr>
            <a:noAutofit/>
          </a:bodyPr>
          <a:lstStyle/>
          <a:p>
            <a:r>
              <a:rPr lang="en-US" sz="6500" err="1">
                <a:solidFill>
                  <a:schemeClr val="accent2"/>
                </a:solidFill>
              </a:rPr>
              <a:t>Onze</a:t>
            </a:r>
            <a:r>
              <a:rPr lang="en-US" sz="6500">
                <a:solidFill>
                  <a:schemeClr val="accent2"/>
                </a:solidFill>
              </a:rPr>
              <a:t> </a:t>
            </a:r>
            <a:r>
              <a:rPr lang="en-US" sz="6500" err="1">
                <a:solidFill>
                  <a:schemeClr val="accent2"/>
                </a:solidFill>
              </a:rPr>
              <a:t>missie</a:t>
            </a:r>
            <a:r>
              <a:rPr lang="en-US" sz="6500">
                <a:solidFill>
                  <a:schemeClr val="accent2"/>
                </a:solidFill>
              </a:rPr>
              <a:t> en </a:t>
            </a:r>
            <a:r>
              <a:rPr lang="en-US" sz="6500" err="1">
                <a:solidFill>
                  <a:schemeClr val="accent2"/>
                </a:solidFill>
              </a:rPr>
              <a:t>visie</a:t>
            </a:r>
            <a:endParaRPr lang="en-GB" sz="6500">
              <a:solidFill>
                <a:schemeClr val="accent2"/>
              </a:solidFill>
            </a:endParaRPr>
          </a:p>
        </p:txBody>
      </p:sp>
      <p:sp>
        <p:nvSpPr>
          <p:cNvPr id="6" name="Rectangle 5">
            <a:extLst>
              <a:ext uri="{FF2B5EF4-FFF2-40B4-BE49-F238E27FC236}">
                <a16:creationId xmlns:a16="http://schemas.microsoft.com/office/drawing/2014/main" id="{E72B0D6D-6B63-414D-9455-A9DAED4AF213}"/>
              </a:ext>
            </a:extLst>
          </p:cNvPr>
          <p:cNvSpPr/>
          <p:nvPr/>
        </p:nvSpPr>
        <p:spPr>
          <a:xfrm>
            <a:off x="838200" y="858303"/>
            <a:ext cx="11095182"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nl-NL"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br>
            <a:r>
              <a:rPr kumimoji="0" lang="nl-NL"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 </a:t>
            </a:r>
            <a:endParaRPr kumimoji="0" lang="en-GB"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 </a:t>
            </a:r>
            <a:endParaRPr kumimoji="0" lang="en-GB" sz="1200" b="0" i="0"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endParaRPr>
          </a:p>
        </p:txBody>
      </p:sp>
      <p:sp>
        <p:nvSpPr>
          <p:cNvPr id="4" name="Content Placeholder 3">
            <a:extLst>
              <a:ext uri="{FF2B5EF4-FFF2-40B4-BE49-F238E27FC236}">
                <a16:creationId xmlns:a16="http://schemas.microsoft.com/office/drawing/2014/main" id="{71AEF6F1-E0B9-408C-AA2E-011D98EDF85F}"/>
              </a:ext>
            </a:extLst>
          </p:cNvPr>
          <p:cNvSpPr>
            <a:spLocks noGrp="1"/>
          </p:cNvSpPr>
          <p:nvPr>
            <p:ph sz="half" idx="1"/>
          </p:nvPr>
        </p:nvSpPr>
        <p:spPr/>
        <p:txBody>
          <a:bodyPr>
            <a:normAutofit/>
          </a:bodyPr>
          <a:lstStyle/>
          <a:p>
            <a:pPr marL="0" indent="0">
              <a:buNone/>
            </a:pPr>
            <a:endParaRPr lang="nl-NL" b="1" i="1">
              <a:solidFill>
                <a:schemeClr val="accent2"/>
              </a:solidFill>
              <a:latin typeface="Harlow Solid Italic" panose="04030604020F02020D02" pitchFamily="82" charset="0"/>
            </a:endParaRPr>
          </a:p>
          <a:p>
            <a:pPr marL="0" indent="0">
              <a:buNone/>
            </a:pPr>
            <a:endParaRPr lang="nl-NL" b="1" i="1">
              <a:solidFill>
                <a:schemeClr val="accent2"/>
              </a:solidFill>
              <a:latin typeface="Harlow Solid Italic" panose="04030604020F02020D02" pitchFamily="82" charset="0"/>
            </a:endParaRPr>
          </a:p>
          <a:p>
            <a:pPr marL="0" indent="0">
              <a:buNone/>
            </a:pPr>
            <a:endParaRPr lang="nl-NL" b="1" i="1">
              <a:solidFill>
                <a:schemeClr val="accent2"/>
              </a:solidFill>
              <a:latin typeface="Harlow Solid Italic" panose="04030604020F02020D02" pitchFamily="82" charset="0"/>
            </a:endParaRPr>
          </a:p>
          <a:p>
            <a:pPr marL="0" indent="0">
              <a:buNone/>
            </a:pPr>
            <a:endParaRPr lang="nl-NL" sz="3800" i="1">
              <a:solidFill>
                <a:srgbClr val="00B0F0"/>
              </a:solidFill>
              <a:latin typeface="Harlow Solid Italic" panose="04030604020F02020D02" pitchFamily="82" charset="0"/>
            </a:endParaRPr>
          </a:p>
          <a:p>
            <a:pPr marL="0" indent="0">
              <a:buNone/>
            </a:pPr>
            <a:r>
              <a:rPr lang="nl-NL" sz="3800" i="1">
                <a:solidFill>
                  <a:schemeClr val="accent2"/>
                </a:solidFill>
                <a:latin typeface="Harlow Solid Italic" panose="04030604020F02020D02" pitchFamily="82" charset="0"/>
              </a:rPr>
              <a:t>Achter de Regenboog is er voor kinderen en jongeren in Nederland die te maken krijgen met de dood. Wij ondersteunen hen, hun ouders en de verdere omgeving in het zelfhelend vermogen van kind en gezin.</a:t>
            </a:r>
            <a:endParaRPr lang="en-GB" sz="3800" i="1">
              <a:solidFill>
                <a:schemeClr val="accent2"/>
              </a:solidFill>
              <a:latin typeface="Harlow Solid Italic" panose="04030604020F02020D02" pitchFamily="82" charset="0"/>
            </a:endParaRPr>
          </a:p>
        </p:txBody>
      </p:sp>
      <p:sp>
        <p:nvSpPr>
          <p:cNvPr id="7" name="Tekstvak 6">
            <a:extLst>
              <a:ext uri="{FF2B5EF4-FFF2-40B4-BE49-F238E27FC236}">
                <a16:creationId xmlns:a16="http://schemas.microsoft.com/office/drawing/2014/main" id="{F98C9FA6-9369-491F-B34C-4EBA18846C26}"/>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a:solidFill>
                  <a:schemeClr val="bg1">
                    <a:lumMod val="50000"/>
                  </a:schemeClr>
                </a:solidFill>
                <a:latin typeface="Helvetica"/>
                <a:cs typeface="Helvetica"/>
              </a:rPr>
              <a:t>© Stichting Achter de Regenboog 2023</a:t>
            </a:r>
            <a:endParaRPr lang="nl-NL" sz="1000">
              <a:solidFill>
                <a:schemeClr val="bg1">
                  <a:lumMod val="50000"/>
                </a:schemeClr>
              </a:solidFill>
              <a:latin typeface="Helvetica" panose="020B0604020202020204" pitchFamily="34" charset="0"/>
              <a:cs typeface="Helvetica" panose="020B0604020202020204" pitchFamily="34" charset="0"/>
            </a:endParaRPr>
          </a:p>
        </p:txBody>
      </p:sp>
      <p:sp>
        <p:nvSpPr>
          <p:cNvPr id="8" name="Tekstvak 7">
            <a:extLst>
              <a:ext uri="{FF2B5EF4-FFF2-40B4-BE49-F238E27FC236}">
                <a16:creationId xmlns:a16="http://schemas.microsoft.com/office/drawing/2014/main" id="{E4F73549-710B-41C9-AFBD-B9AC1163EDC1}"/>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4</a:t>
            </a:r>
          </a:p>
        </p:txBody>
      </p:sp>
    </p:spTree>
    <p:extLst>
      <p:ext uri="{BB962C8B-B14F-4D97-AF65-F5344CB8AC3E}">
        <p14:creationId xmlns:p14="http://schemas.microsoft.com/office/powerpoint/2010/main" val="1478618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EE8710-210F-4FE1-80D5-FCD9D87B302F}"/>
              </a:ext>
            </a:extLst>
          </p:cNvPr>
          <p:cNvSpPr>
            <a:spLocks noGrp="1"/>
          </p:cNvSpPr>
          <p:nvPr>
            <p:ph type="title"/>
          </p:nvPr>
        </p:nvSpPr>
        <p:spPr/>
        <p:txBody>
          <a:bodyPr/>
          <a:lstStyle/>
          <a:p>
            <a:r>
              <a:rPr lang="en-US" err="1"/>
              <a:t>Doelstelling</a:t>
            </a:r>
            <a:r>
              <a:rPr lang="en-US"/>
              <a:t> &amp; </a:t>
            </a:r>
            <a:r>
              <a:rPr lang="en-US" err="1"/>
              <a:t>doelgroep</a:t>
            </a:r>
            <a:endParaRPr lang="en-GB"/>
          </a:p>
        </p:txBody>
      </p:sp>
      <p:sp>
        <p:nvSpPr>
          <p:cNvPr id="4" name="Tekstvak 14">
            <a:extLst>
              <a:ext uri="{FF2B5EF4-FFF2-40B4-BE49-F238E27FC236}">
                <a16:creationId xmlns:a16="http://schemas.microsoft.com/office/drawing/2014/main" id="{63FF803D-3BFF-49A7-9AC7-F36C8BD23656}"/>
              </a:ext>
            </a:extLst>
          </p:cNvPr>
          <p:cNvSpPr txBox="1"/>
          <p:nvPr/>
        </p:nvSpPr>
        <p:spPr>
          <a:xfrm>
            <a:off x="838199" y="1123068"/>
            <a:ext cx="11557001" cy="8359775"/>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l"/>
            <a:endParaRPr lang="nl-NL" sz="1200" i="1">
              <a:effectLst/>
              <a:latin typeface="Helvetica" panose="020B0604020202020204" pitchFamily="34" charset="0"/>
              <a:ea typeface="Calibri" panose="020F0502020204030204" pitchFamily="34" charset="0"/>
              <a:cs typeface="Helvetica" panose="020B0604020202020204" pitchFamily="34" charset="0"/>
            </a:endParaRPr>
          </a:p>
          <a:p>
            <a:pPr algn="l"/>
            <a:r>
              <a:rPr lang="nl-NL" sz="1200">
                <a:effectLst/>
                <a:latin typeface="Helvetica"/>
                <a:ea typeface="Calibri" panose="020F0502020204030204" pitchFamily="34" charset="0"/>
                <a:cs typeface="Helvetica"/>
              </a:rPr>
              <a:t>Onze doelstelling vindt concreet uiting in een aantal kerndoelen:</a:t>
            </a:r>
          </a:p>
          <a:p>
            <a:pPr algn="l"/>
            <a:endParaRPr lang="en-GB" sz="1200">
              <a:effectLst/>
              <a:latin typeface="Helvetica" panose="020B0604020202020204" pitchFamily="34" charset="0"/>
              <a:ea typeface="Calibri" panose="020F0502020204030204" pitchFamily="34" charset="0"/>
              <a:cs typeface="Helvetica" panose="020B0604020202020204" pitchFamily="34" charset="0"/>
            </a:endParaRPr>
          </a:p>
          <a:p>
            <a:pPr marL="628650" lvl="1" indent="-171450" algn="just">
              <a:lnSpc>
                <a:spcPct val="150000"/>
              </a:lnSpc>
              <a:buFont typeface="Wingdings" panose="05000000000000000000" pitchFamily="2" charset="2"/>
              <a:buChar char="ü"/>
            </a:pPr>
            <a:r>
              <a:rPr lang="nl-NL" sz="1200" b="1">
                <a:effectLst/>
                <a:latin typeface="Helvetica"/>
                <a:ea typeface="Calibri" panose="020F0502020204030204" pitchFamily="34" charset="0"/>
                <a:cs typeface="Helvetica"/>
              </a:rPr>
              <a:t>Lotgenotencontact: </a:t>
            </a:r>
            <a:r>
              <a:rPr lang="nl-NL" sz="1200">
                <a:latin typeface="Helvetica"/>
                <a:ea typeface="Calibri" panose="020F0502020204030204" pitchFamily="34" charset="0"/>
                <a:cs typeface="Helvetica"/>
              </a:rPr>
              <a:t>Verbetert welbevinden</a:t>
            </a:r>
            <a:r>
              <a:rPr lang="nl-NL" sz="1200">
                <a:effectLst/>
                <a:latin typeface="Helvetica"/>
                <a:ea typeface="Calibri" panose="020F0502020204030204" pitchFamily="34" charset="0"/>
                <a:cs typeface="Helvetica"/>
              </a:rPr>
              <a:t> en zelfredzaam­heid van kinderen, ouders en gezinnen die te maken krijgen met rouw;</a:t>
            </a:r>
            <a:endParaRPr lang="en-GB" sz="1200">
              <a:effectLst/>
              <a:latin typeface="Helvetica"/>
              <a:ea typeface="Calibri" panose="020F0502020204030204" pitchFamily="34" charset="0"/>
              <a:cs typeface="Helvetica"/>
            </a:endParaRPr>
          </a:p>
          <a:p>
            <a:pPr marL="628650" lvl="1" indent="-171450">
              <a:lnSpc>
                <a:spcPct val="150000"/>
              </a:lnSpc>
              <a:buFont typeface="Wingdings" panose="05000000000000000000" pitchFamily="2" charset="2"/>
              <a:buChar char="ü"/>
            </a:pPr>
            <a:r>
              <a:rPr lang="nl-NL" sz="1200" b="1">
                <a:effectLst/>
                <a:latin typeface="Helvetica"/>
                <a:ea typeface="Calibri" panose="020F0502020204030204" pitchFamily="34" charset="0"/>
                <a:cs typeface="Helvetica"/>
              </a:rPr>
              <a:t>Deskundigheidsbevordering: </a:t>
            </a:r>
            <a:r>
              <a:rPr lang="nl-NL" sz="1200">
                <a:effectLst/>
                <a:latin typeface="Helvetica"/>
                <a:ea typeface="Calibri" panose="020F0502020204030204" pitchFamily="34" charset="0"/>
                <a:cs typeface="Helvetica"/>
              </a:rPr>
              <a:t>Rouwactiviteiten uitgevoerd met inachtneming van kennis en methodieken in het werkgebied van Achter de Regenboog;</a:t>
            </a:r>
            <a:endParaRPr lang="en-GB" sz="1200">
              <a:effectLst/>
              <a:latin typeface="Helvetica"/>
              <a:ea typeface="Calibri" panose="020F0502020204030204" pitchFamily="34" charset="0"/>
              <a:cs typeface="Helvetica"/>
            </a:endParaRPr>
          </a:p>
          <a:p>
            <a:pPr marL="628650" lvl="1" indent="-171450">
              <a:lnSpc>
                <a:spcPct val="150000"/>
              </a:lnSpc>
              <a:buFont typeface="Wingdings" panose="05000000000000000000" pitchFamily="2" charset="2"/>
              <a:buChar char="ü"/>
            </a:pPr>
            <a:r>
              <a:rPr lang="nl-NL" sz="1200" b="1">
                <a:effectLst/>
                <a:latin typeface="Helvetica"/>
                <a:ea typeface="Calibri" panose="020F0502020204030204" pitchFamily="34" charset="0"/>
                <a:cs typeface="Helvetica"/>
              </a:rPr>
              <a:t>Kwaliteit, zichtbaarheid en duurzaamheid:</a:t>
            </a:r>
            <a:r>
              <a:rPr lang="nl-NL" sz="1200">
                <a:effectLst/>
                <a:latin typeface="Helvetica"/>
                <a:ea typeface="Calibri" panose="020F0502020204030204" pitchFamily="34" charset="0"/>
                <a:cs typeface="Helvetica"/>
              </a:rPr>
              <a:t> De Achter de Regenboog-activiteiten zijn bekend en zichtbaar bij het bredere publiek en kunnen financieel uitgevoerd worden volgens de kwaliteitsprincipes;</a:t>
            </a:r>
            <a:endParaRPr lang="en-GB" sz="1200">
              <a:effectLst/>
              <a:latin typeface="Helvetica"/>
              <a:ea typeface="Calibri" panose="020F0502020204030204" pitchFamily="34" charset="0"/>
              <a:cs typeface="Helvetica"/>
            </a:endParaRPr>
          </a:p>
          <a:p>
            <a:pPr marL="628650" lvl="1" indent="-171450">
              <a:lnSpc>
                <a:spcPct val="150000"/>
              </a:lnSpc>
              <a:buFont typeface="Wingdings" panose="05000000000000000000" pitchFamily="2" charset="2"/>
              <a:buChar char="ü"/>
            </a:pPr>
            <a:r>
              <a:rPr lang="nl-NL" sz="1200" b="1">
                <a:effectLst/>
                <a:latin typeface="Helvetica"/>
                <a:ea typeface="Calibri" panose="020F0502020204030204" pitchFamily="34" charset="0"/>
                <a:cs typeface="Helvetica"/>
              </a:rPr>
              <a:t>Vrijwilligersbeheer: </a:t>
            </a:r>
            <a:r>
              <a:rPr lang="nl-NL" sz="1200">
                <a:effectLst/>
                <a:latin typeface="Helvetica"/>
                <a:ea typeface="Calibri" panose="020F0502020204030204" pitchFamily="34" charset="0"/>
                <a:cs typeface="Helvetica"/>
              </a:rPr>
              <a:t>Een actief en betrokken vrijwilligers­bestand;</a:t>
            </a:r>
            <a:endParaRPr lang="en-GB" sz="1200">
              <a:effectLst/>
              <a:latin typeface="Helvetica"/>
              <a:ea typeface="Calibri" panose="020F0502020204030204" pitchFamily="34" charset="0"/>
              <a:cs typeface="Helvetica"/>
            </a:endParaRPr>
          </a:p>
          <a:p>
            <a:pPr marL="628650" lvl="1" indent="-171450">
              <a:lnSpc>
                <a:spcPct val="150000"/>
              </a:lnSpc>
              <a:buFont typeface="Wingdings" panose="05000000000000000000" pitchFamily="2" charset="2"/>
              <a:buChar char="ü"/>
            </a:pPr>
            <a:r>
              <a:rPr lang="nl-NL" sz="1200" b="1">
                <a:effectLst/>
                <a:latin typeface="Helvetica"/>
                <a:ea typeface="Calibri" panose="020F0502020204030204" pitchFamily="34" charset="0"/>
                <a:cs typeface="Helvetica"/>
              </a:rPr>
              <a:t>Informatie en advies: </a:t>
            </a:r>
            <a:r>
              <a:rPr lang="nl-NL" sz="1200">
                <a:effectLst/>
                <a:latin typeface="Helvetica"/>
                <a:ea typeface="Calibri" panose="020F0502020204030204" pitchFamily="34" charset="0"/>
                <a:cs typeface="Helvetica"/>
              </a:rPr>
              <a:t>Persoonlijke informatie rondom kind, gezin en rouw beschik­baar gemaakt voor ouders, kinderen en de verdere omgeving. Daar waar nodig kinderen, ouders en/of verzorgers in contact brengen met professionele hulpverleners.</a:t>
            </a:r>
            <a:endParaRPr lang="en-GB" sz="1200">
              <a:effectLst/>
              <a:latin typeface="Helvetica"/>
              <a:ea typeface="Calibri" panose="020F0502020204030204" pitchFamily="34" charset="0"/>
              <a:cs typeface="Helvetica"/>
            </a:endParaRPr>
          </a:p>
          <a:p>
            <a:pPr algn="just"/>
            <a:endParaRPr lang="nl-NL" sz="1200" b="1">
              <a:effectLst/>
              <a:latin typeface="Helvetica" panose="020B0604020202020204" pitchFamily="34" charset="0"/>
              <a:ea typeface="Calibri" panose="020F0502020204030204" pitchFamily="34" charset="0"/>
              <a:cs typeface="Helvetica" panose="020B0604020202020204" pitchFamily="34" charset="0"/>
            </a:endParaRPr>
          </a:p>
          <a:p>
            <a:pPr algn="just"/>
            <a:r>
              <a:rPr lang="nl-NL" sz="1200" b="1">
                <a:effectLst/>
                <a:latin typeface="Helvetica"/>
                <a:ea typeface="Calibri" panose="020F0502020204030204" pitchFamily="34" charset="0"/>
                <a:cs typeface="Helvetica"/>
              </a:rPr>
              <a:t>Doelgroepen</a:t>
            </a:r>
            <a:endParaRPr lang="en-GB" sz="1200">
              <a:effectLst/>
              <a:latin typeface="Helvetica"/>
              <a:ea typeface="Calibri" panose="020F0502020204030204" pitchFamily="34" charset="0"/>
              <a:cs typeface="Helvetica"/>
            </a:endParaRPr>
          </a:p>
          <a:p>
            <a:pPr algn="l"/>
            <a:r>
              <a:rPr lang="nl-NL" sz="1200">
                <a:effectLst/>
                <a:latin typeface="Helvetica"/>
                <a:ea typeface="Calibri" panose="020F0502020204030204" pitchFamily="34" charset="0"/>
                <a:cs typeface="Helvetica"/>
              </a:rPr>
              <a:t>Het werk van Achter de Regenboog richt zich op de volgende groepen:</a:t>
            </a:r>
            <a:endParaRPr lang="en-GB" sz="1200">
              <a:effectLst/>
              <a:latin typeface="Helvetica"/>
              <a:ea typeface="Calibri" panose="020F0502020204030204" pitchFamily="34" charset="0"/>
              <a:cs typeface="Helvetica"/>
            </a:endParaRPr>
          </a:p>
          <a:p>
            <a:pPr algn="l"/>
            <a:endParaRPr lang="nl-NL" sz="1200" b="1">
              <a:effectLst/>
              <a:latin typeface="Helvetica" panose="020B0604020202020204" pitchFamily="34" charset="0"/>
              <a:ea typeface="Calibri" panose="020F0502020204030204" pitchFamily="34" charset="0"/>
              <a:cs typeface="Helvetica" panose="020B0604020202020204" pitchFamily="34" charset="0"/>
            </a:endParaRPr>
          </a:p>
          <a:p>
            <a:pPr algn="l"/>
            <a:r>
              <a:rPr lang="nl-NL" sz="1200" b="1">
                <a:effectLst/>
                <a:latin typeface="Helvetica"/>
                <a:ea typeface="Calibri" panose="020F0502020204030204" pitchFamily="34" charset="0"/>
                <a:cs typeface="Helvetica"/>
              </a:rPr>
              <a:t>Direct</a:t>
            </a:r>
            <a:endParaRPr lang="en-GB" sz="1200" b="1">
              <a:latin typeface="Helvetica"/>
              <a:ea typeface="Calibri" panose="020F0502020204030204" pitchFamily="34" charset="0"/>
              <a:cs typeface="Helvetica"/>
            </a:endParaRPr>
          </a:p>
          <a:p>
            <a:pPr marL="628650" lvl="1" indent="-171450">
              <a:lnSpc>
                <a:spcPct val="150000"/>
              </a:lnSpc>
              <a:buFont typeface="Wingdings" panose="05000000000000000000" pitchFamily="2" charset="2"/>
              <a:buChar char="ü"/>
            </a:pPr>
            <a:r>
              <a:rPr lang="nl-NL" sz="1200">
                <a:effectLst/>
                <a:latin typeface="Helvetica"/>
                <a:ea typeface="Calibri" panose="020F0502020204030204" pitchFamily="34" charset="0"/>
                <a:cs typeface="Helvetica"/>
              </a:rPr>
              <a:t>Kinderen, tieners en jongeren in de leeftijd van </a:t>
            </a:r>
            <a:r>
              <a:rPr lang="nl-NL" sz="1200">
                <a:latin typeface="Helvetica"/>
                <a:ea typeface="Calibri" panose="020F0502020204030204" pitchFamily="34" charset="0"/>
                <a:cs typeface="Helvetica"/>
              </a:rPr>
              <a:t>6</a:t>
            </a:r>
            <a:r>
              <a:rPr lang="nl-NL" sz="1200">
                <a:effectLst/>
                <a:latin typeface="Helvetica"/>
                <a:ea typeface="Calibri" panose="020F0502020204030204" pitchFamily="34" charset="0"/>
                <a:cs typeface="Helvetica"/>
              </a:rPr>
              <a:t> tot </a:t>
            </a:r>
            <a:r>
              <a:rPr lang="nl-NL" sz="1200">
                <a:latin typeface="Helvetica"/>
                <a:ea typeface="Calibri" panose="020F0502020204030204" pitchFamily="34" charset="0"/>
                <a:cs typeface="Helvetica"/>
              </a:rPr>
              <a:t>18</a:t>
            </a:r>
            <a:r>
              <a:rPr lang="nl-NL" sz="1200">
                <a:effectLst/>
                <a:latin typeface="Helvetica"/>
                <a:ea typeface="Calibri" panose="020F0502020204030204" pitchFamily="34" charset="0"/>
                <a:cs typeface="Helvetica"/>
              </a:rPr>
              <a:t> jaar die met het overlijden van een dierbaar iemand te maken hebben (gehad);</a:t>
            </a:r>
            <a:endParaRPr lang="en-GB" sz="1200">
              <a:latin typeface="Helvetica"/>
              <a:ea typeface="Calibri" panose="020F0502020204030204" pitchFamily="34" charset="0"/>
              <a:cs typeface="Helvetica"/>
            </a:endParaRPr>
          </a:p>
          <a:p>
            <a:pPr marL="628650" lvl="1" indent="-171450">
              <a:lnSpc>
                <a:spcPct val="150000"/>
              </a:lnSpc>
              <a:buFont typeface="Wingdings" panose="05000000000000000000" pitchFamily="2" charset="2"/>
              <a:buChar char="ü"/>
            </a:pPr>
            <a:r>
              <a:rPr lang="nl-NL" sz="1200">
                <a:effectLst/>
                <a:latin typeface="Helvetica"/>
                <a:ea typeface="Calibri" panose="020F0502020204030204" pitchFamily="34" charset="0"/>
                <a:cs typeface="Helvetica"/>
              </a:rPr>
              <a:t>Ouders en verzorgers van deze kinderen en jongeren;</a:t>
            </a:r>
            <a:endParaRPr lang="en-GB" sz="1200">
              <a:effectLst/>
              <a:latin typeface="Helvetica"/>
              <a:ea typeface="Calibri" panose="020F0502020204030204" pitchFamily="34" charset="0"/>
              <a:cs typeface="Helvetica"/>
            </a:endParaRPr>
          </a:p>
          <a:p>
            <a:pPr marL="628650" lvl="1" indent="-171450">
              <a:buFont typeface="Wingdings" panose="05000000000000000000" pitchFamily="2" charset="2"/>
              <a:buChar char="ü"/>
            </a:pPr>
            <a:endParaRPr lang="nl-NL" sz="1200" b="1">
              <a:effectLst/>
              <a:latin typeface="Helvetica" panose="020B0604020202020204" pitchFamily="34" charset="0"/>
              <a:ea typeface="Calibri" panose="020F0502020204030204" pitchFamily="34" charset="0"/>
              <a:cs typeface="Helvetica" panose="020B0604020202020204" pitchFamily="34" charset="0"/>
            </a:endParaRPr>
          </a:p>
          <a:p>
            <a:pPr algn="l"/>
            <a:r>
              <a:rPr lang="nl-NL" sz="1200" b="1">
                <a:effectLst/>
                <a:latin typeface="Helvetica"/>
                <a:ea typeface="Calibri" panose="020F0502020204030204" pitchFamily="34" charset="0"/>
                <a:cs typeface="Helvetica"/>
              </a:rPr>
              <a:t>Indirect</a:t>
            </a:r>
            <a:endParaRPr lang="en-GB" sz="1200">
              <a:effectLst/>
              <a:latin typeface="Helvetica"/>
              <a:ea typeface="Calibri" panose="020F0502020204030204" pitchFamily="34" charset="0"/>
              <a:cs typeface="Helvetica"/>
            </a:endParaRPr>
          </a:p>
          <a:p>
            <a:pPr marL="628650" lvl="1" indent="-171450">
              <a:lnSpc>
                <a:spcPct val="150000"/>
              </a:lnSpc>
              <a:buSzPts val="1200"/>
              <a:buFont typeface="Wingdings" panose="05000000000000000000" pitchFamily="2" charset="2"/>
              <a:buChar char="ü"/>
            </a:pPr>
            <a:r>
              <a:rPr lang="nl-NL" sz="1200">
                <a:effectLst/>
                <a:latin typeface="Helvetica"/>
                <a:ea typeface="Calibri" panose="020F0502020204030204" pitchFamily="34" charset="0"/>
                <a:cs typeface="Helvetica"/>
              </a:rPr>
              <a:t>Professionals: leerkrachten, hulpverleners en andere mensen die beroepshalve of in de privé-situatie met kinderen en jongeren te maken hebben;</a:t>
            </a:r>
            <a:endParaRPr lang="en-GB" sz="1200">
              <a:effectLst/>
              <a:latin typeface="Helvetica"/>
              <a:ea typeface="Calibri" panose="020F0502020204030204" pitchFamily="34" charset="0"/>
              <a:cs typeface="Helvetica"/>
            </a:endParaRPr>
          </a:p>
          <a:p>
            <a:pPr marL="628650" lvl="1" indent="-171450">
              <a:lnSpc>
                <a:spcPct val="150000"/>
              </a:lnSpc>
              <a:buSzPts val="1200"/>
              <a:buFont typeface="Wingdings" panose="05000000000000000000" pitchFamily="2" charset="2"/>
              <a:buChar char="ü"/>
            </a:pPr>
            <a:r>
              <a:rPr lang="nl-NL" sz="1200">
                <a:effectLst/>
                <a:latin typeface="Helvetica"/>
                <a:ea typeface="Calibri" panose="020F0502020204030204" pitchFamily="34" charset="0"/>
                <a:cs typeface="Helvetica"/>
              </a:rPr>
              <a:t>Specialisten: mensen die rouwbegeleiding als beroep hebben;</a:t>
            </a:r>
            <a:endParaRPr lang="en-GB" sz="1200">
              <a:effectLst/>
              <a:latin typeface="Helvetica"/>
              <a:ea typeface="Calibri" panose="020F0502020204030204" pitchFamily="34" charset="0"/>
              <a:cs typeface="Helvetica"/>
            </a:endParaRPr>
          </a:p>
          <a:p>
            <a:pPr algn="l"/>
            <a:endParaRPr lang="nl-NL" sz="1200" b="1">
              <a:effectLst/>
              <a:latin typeface="Helvetica" panose="020B0604020202020204" pitchFamily="34" charset="0"/>
              <a:ea typeface="Calibri" panose="020F0502020204030204" pitchFamily="34" charset="0"/>
              <a:cs typeface="Helvetica" panose="020B0604020202020204" pitchFamily="34" charset="0"/>
            </a:endParaRPr>
          </a:p>
          <a:p>
            <a:pPr algn="l"/>
            <a:r>
              <a:rPr lang="nl-NL" sz="1200" b="1">
                <a:effectLst/>
                <a:latin typeface="Helvetica"/>
                <a:ea typeface="Calibri" panose="020F0502020204030204" pitchFamily="34" charset="0"/>
                <a:cs typeface="Helvetica"/>
              </a:rPr>
              <a:t>Het brede publiek</a:t>
            </a:r>
            <a:endParaRPr lang="en-GB" sz="1200">
              <a:effectLst/>
              <a:latin typeface="Helvetica"/>
              <a:ea typeface="Calibri" panose="020F0502020204030204" pitchFamily="34" charset="0"/>
              <a:cs typeface="Helvetica"/>
            </a:endParaRPr>
          </a:p>
          <a:p>
            <a:pPr algn="l"/>
            <a:endParaRPr lang="en-GB" sz="1200">
              <a:effectLst/>
              <a:latin typeface="Optima"/>
              <a:ea typeface="Calibri" panose="020F0502020204030204" pitchFamily="34" charset="0"/>
              <a:cs typeface="Times New Roman" panose="02020603050405020304" pitchFamily="18" charset="0"/>
            </a:endParaRPr>
          </a:p>
        </p:txBody>
      </p:sp>
      <p:sp>
        <p:nvSpPr>
          <p:cNvPr id="6" name="Tekstvak 56">
            <a:extLst>
              <a:ext uri="{FF2B5EF4-FFF2-40B4-BE49-F238E27FC236}">
                <a16:creationId xmlns:a16="http://schemas.microsoft.com/office/drawing/2014/main" id="{8EEDC037-01AA-466E-B368-CEE52686A779}"/>
              </a:ext>
            </a:extLst>
          </p:cNvPr>
          <p:cNvSpPr txBox="1"/>
          <p:nvPr/>
        </p:nvSpPr>
        <p:spPr>
          <a:xfrm>
            <a:off x="6728178" y="-79"/>
            <a:ext cx="5463822" cy="1646605"/>
          </a:xfrm>
          <a:prstGeom prst="rect">
            <a:avLst/>
          </a:prstGeom>
          <a:solidFill>
            <a:srgbClr val="FFC000"/>
          </a:solidFill>
          <a:ln>
            <a:noFill/>
          </a:ln>
          <a:effectLst>
            <a:outerShdw blurRad="50800" dist="76200" dir="2700000" algn="tl" rotWithShape="0">
              <a:prstClr val="black">
                <a:alpha val="40000"/>
              </a:prstClr>
            </a:outerShdw>
          </a:effec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spcBef>
                <a:spcPts val="500"/>
              </a:spcBef>
              <a:spcAft>
                <a:spcPts val="500"/>
              </a:spcAft>
            </a:pPr>
            <a:endParaRPr lang="nl-NL" sz="500" b="1" spc="100">
              <a:ln w="12700" cap="flat" cmpd="sng" algn="ctr">
                <a:solidFill>
                  <a:srgbClr val="FFFF00"/>
                </a:solidFill>
                <a:prstDash val="solid"/>
                <a:round/>
              </a:ln>
              <a:solidFill>
                <a:srgbClr val="FFFFFF"/>
              </a:solidFill>
              <a:effectLst/>
              <a:latin typeface="Kristen ITC" panose="03050502040202030202" pitchFamily="66" charset="0"/>
              <a:ea typeface="Calibri" panose="020F0502020204030204" pitchFamily="34" charset="0"/>
              <a:cs typeface="Times New Roman" panose="02020603050405020304" pitchFamily="18" charset="0"/>
            </a:endParaRPr>
          </a:p>
          <a:p>
            <a:pPr algn="ctr">
              <a:spcBef>
                <a:spcPts val="500"/>
              </a:spcBef>
              <a:spcAft>
                <a:spcPts val="500"/>
              </a:spcAft>
            </a:pPr>
            <a:r>
              <a:rPr lang="nl-NL" sz="2200" b="1" spc="100">
                <a:ln w="12700" cap="flat" cmpd="sng" algn="ctr">
                  <a:solidFill>
                    <a:srgbClr val="FFFF00"/>
                  </a:solidFill>
                  <a:prstDash val="solid"/>
                  <a:round/>
                </a:ln>
                <a:solidFill>
                  <a:srgbClr val="FFFFFF"/>
                </a:solidFill>
                <a:effectLst/>
                <a:latin typeface="Kristen ITC" panose="03050502040202030202" pitchFamily="66" charset="0"/>
                <a:ea typeface="Calibri" panose="020F0502020204030204" pitchFamily="34" charset="0"/>
                <a:cs typeface="Times New Roman" panose="02020603050405020304" pitchFamily="18" charset="0"/>
              </a:rPr>
              <a:t>Onze missie:</a:t>
            </a:r>
            <a:endParaRPr lang="en-GB" sz="1200">
              <a:effectLst/>
              <a:latin typeface="Optima"/>
              <a:ea typeface="Calibri" panose="020F0502020204030204" pitchFamily="34" charset="0"/>
              <a:cs typeface="Times New Roman" panose="02020603050405020304" pitchFamily="18" charset="0"/>
            </a:endParaRPr>
          </a:p>
          <a:p>
            <a:pPr algn="ctr">
              <a:spcBef>
                <a:spcPts val="500"/>
              </a:spcBef>
              <a:spcAft>
                <a:spcPts val="500"/>
              </a:spcAft>
            </a:pPr>
            <a:r>
              <a:rPr lang="nl-NL" sz="2200" b="1" i="1" spc="100">
                <a:ln w="12700" cap="flat" cmpd="sng" algn="ctr">
                  <a:solidFill>
                    <a:srgbClr val="FFFF00"/>
                  </a:solidFill>
                  <a:prstDash val="solid"/>
                  <a:round/>
                </a:ln>
                <a:solidFill>
                  <a:srgbClr val="FFFFFF"/>
                </a:solidFill>
                <a:effectLst/>
                <a:latin typeface="Kristen ITC" panose="03050502040202030202" pitchFamily="66" charset="0"/>
                <a:ea typeface="Calibri" panose="020F0502020204030204" pitchFamily="34" charset="0"/>
                <a:cs typeface="Times New Roman" panose="02020603050405020304" pitchFamily="18" charset="0"/>
              </a:rPr>
              <a:t>Er zijn voor kinderen en jongeren bij wie iemand dood is gegaan</a:t>
            </a:r>
          </a:p>
          <a:p>
            <a:pPr algn="ctr">
              <a:spcBef>
                <a:spcPts val="500"/>
              </a:spcBef>
              <a:spcAft>
                <a:spcPts val="500"/>
              </a:spcAft>
            </a:pPr>
            <a:endParaRPr lang="en-GB" sz="500">
              <a:effectLst/>
              <a:latin typeface="Optima"/>
              <a:ea typeface="Calibri" panose="020F0502020204030204" pitchFamily="34" charset="0"/>
              <a:cs typeface="Times New Roman" panose="02020603050405020304" pitchFamily="18" charset="0"/>
            </a:endParaRPr>
          </a:p>
        </p:txBody>
      </p:sp>
      <p:sp>
        <p:nvSpPr>
          <p:cNvPr id="5" name="Tekstvak 4">
            <a:extLst>
              <a:ext uri="{FF2B5EF4-FFF2-40B4-BE49-F238E27FC236}">
                <a16:creationId xmlns:a16="http://schemas.microsoft.com/office/drawing/2014/main" id="{97B65640-9787-4106-920E-4520AA18F68E}"/>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a:solidFill>
                  <a:schemeClr val="bg1">
                    <a:lumMod val="50000"/>
                  </a:schemeClr>
                </a:solidFill>
                <a:latin typeface="Helvetica"/>
                <a:cs typeface="Helvetica"/>
              </a:rPr>
              <a:t>© Stichting Achter de Regenboog 2023</a:t>
            </a:r>
            <a:endParaRPr lang="nl-NL" sz="1000">
              <a:solidFill>
                <a:schemeClr val="bg1">
                  <a:lumMod val="50000"/>
                </a:schemeClr>
              </a:solidFill>
              <a:latin typeface="Helvetica" panose="020B0604020202020204" pitchFamily="34" charset="0"/>
              <a:cs typeface="Helvetica" panose="020B0604020202020204" pitchFamily="34" charset="0"/>
            </a:endParaRPr>
          </a:p>
        </p:txBody>
      </p:sp>
      <p:sp>
        <p:nvSpPr>
          <p:cNvPr id="7" name="Tekstvak 6">
            <a:extLst>
              <a:ext uri="{FF2B5EF4-FFF2-40B4-BE49-F238E27FC236}">
                <a16:creationId xmlns:a16="http://schemas.microsoft.com/office/drawing/2014/main" id="{FFCBD989-89A3-4825-AFF8-3823FE1E30F9}"/>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5</a:t>
            </a:r>
          </a:p>
        </p:txBody>
      </p:sp>
    </p:spTree>
    <p:extLst>
      <p:ext uri="{BB962C8B-B14F-4D97-AF65-F5344CB8AC3E}">
        <p14:creationId xmlns:p14="http://schemas.microsoft.com/office/powerpoint/2010/main" val="3541833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43B7F36-F5E9-4BB8-90FC-06922482A452}"/>
              </a:ext>
            </a:extLst>
          </p:cNvPr>
          <p:cNvSpPr>
            <a:spLocks noGrp="1"/>
          </p:cNvSpPr>
          <p:nvPr>
            <p:ph type="subTitle" idx="1"/>
          </p:nvPr>
        </p:nvSpPr>
        <p:spPr>
          <a:xfrm>
            <a:off x="308810" y="302372"/>
            <a:ext cx="9330267" cy="1318950"/>
          </a:xfrm>
        </p:spPr>
        <p:txBody>
          <a:bodyPr/>
          <a:lstStyle/>
          <a:p>
            <a:r>
              <a:rPr lang="en-US" sz="3500" err="1"/>
              <a:t>Historie</a:t>
            </a:r>
            <a:endParaRPr lang="en-GB" sz="3500"/>
          </a:p>
        </p:txBody>
      </p:sp>
      <p:sp>
        <p:nvSpPr>
          <p:cNvPr id="4" name="Rectangle 8">
            <a:extLst>
              <a:ext uri="{FF2B5EF4-FFF2-40B4-BE49-F238E27FC236}">
                <a16:creationId xmlns:a16="http://schemas.microsoft.com/office/drawing/2014/main" id="{DDDA5223-DB31-4D09-93F2-51BA053764CC}"/>
              </a:ext>
            </a:extLst>
          </p:cNvPr>
          <p:cNvSpPr>
            <a:spLocks noChangeArrowheads="1"/>
          </p:cNvSpPr>
          <p:nvPr/>
        </p:nvSpPr>
        <p:spPr bwMode="auto">
          <a:xfrm>
            <a:off x="308810" y="1034089"/>
            <a:ext cx="8313494"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De oprichtster van Achter de Regenboog, </a:t>
            </a:r>
            <a:r>
              <a:rPr kumimoji="0" lang="nl-NL" altLang="en-US" sz="1200" b="0" i="0" u="none" strike="noStrike" cap="none" normalizeH="0" baseline="0" err="1">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KaraLeela</a:t>
            </a: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 Oderkerk raakte rond 1990 geïnspireerd door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ervaringen in Engelse hospices. Daar ervaarde ze, samen met andere zorgverleners, dat kinderen en jongeren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grote behoefte hadden aan steun en aandacht bij hun rouwverwerking. Deze inzichten leidden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tot het opzetten van vormen van groepsbegeleiding voor kinderen met verlieservaringen. In het Verenigd Koninkrijk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werd hierop in 1992 </a:t>
            </a:r>
            <a:r>
              <a:rPr kumimoji="0" lang="nl-NL" altLang="en-US" sz="1200" b="0" i="0" u="none" strike="noStrike" cap="none" normalizeH="0" baseline="0" err="1">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Winston’s</a:t>
            </a: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 </a:t>
            </a:r>
            <a:r>
              <a:rPr kumimoji="0" lang="nl-NL" altLang="en-US" sz="1200" b="0" i="0" u="none" strike="noStrike" cap="none" normalizeH="0" baseline="0" err="1">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Wish</a:t>
            </a: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 opgericht.</a:t>
            </a:r>
            <a:endParaRPr kumimoji="0" lang="en-GB" altLang="en-US" sz="1200" b="0" i="0" u="none" strike="noStrike" cap="none" normalizeH="0" baseline="0">
              <a:ln>
                <a:noFill/>
              </a:ln>
              <a:solidFill>
                <a:schemeClr val="bg1"/>
              </a:solidFill>
              <a:effectLst/>
              <a:latin typeface="Helvetica" panose="020B0604020202020204" pitchFamily="34" charset="0"/>
              <a:cs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err="1">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KaraLeela</a:t>
            </a: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 besloot om ook in Nederland professioneel begeleide activiteiten te starten. Activiteiten waarin kinderen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en jongeren de ruimte werd geboden om over hun ervaringen te praten en hier op andere manieren vorm aan te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geven. In het voorjaar van 1993 ging onder haar leiding in de regio Utrecht de eerste ‘verliesverwerkingsgroep voor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kinderen’ van start. Hoewel aanvankelijk weinig bekendheid aan de activiteiten werd gegeven, bleek al snel een eigen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organisatie wenselijk om op een professionele wijze aan de snelgroeiende vraag naar hulp tegemoet te kunnen komen.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en-US" sz="1200" b="0" i="0" u="none" strike="noStrike" cap="none" normalizeH="0" baseline="0">
                <a:ln>
                  <a:noFill/>
                </a:ln>
                <a:solidFill>
                  <a:schemeClr val="bg1"/>
                </a:solidFill>
                <a:effectLst/>
                <a:latin typeface="Helvetica" panose="020B0604020202020204" pitchFamily="34" charset="0"/>
                <a:ea typeface="Calibri" panose="020F0502020204030204" pitchFamily="34" charset="0"/>
                <a:cs typeface="Helvetica" panose="020B0604020202020204" pitchFamily="34" charset="0"/>
              </a:rPr>
              <a:t>Om deze reden werd op 16 augustus 1993 Stichting Achter de Regenboog opgericht. </a:t>
            </a:r>
          </a:p>
          <a:p>
            <a:pPr lvl="0" eaLnBrk="0" fontAlgn="base" hangingPunct="0">
              <a:spcBef>
                <a:spcPct val="0"/>
              </a:spcBef>
              <a:spcAft>
                <a:spcPct val="0"/>
              </a:spcAft>
            </a:pPr>
            <a:endPar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endParaRPr>
          </a:p>
          <a:p>
            <a:pPr lvl="0" eaLnBrk="0" fontAlgn="base" hangingPunct="0">
              <a:spcBef>
                <a:spcPct val="0"/>
              </a:spcBef>
              <a:spcAft>
                <a:spcPct val="0"/>
              </a:spcAft>
            </a:pP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Tijdens die eerste verliesverwerkingsgroep vroeg </a:t>
            </a:r>
            <a:r>
              <a:rPr lang="nl-NL" altLang="en-US" sz="1200" err="1">
                <a:solidFill>
                  <a:schemeClr val="bg1"/>
                </a:solidFill>
                <a:latin typeface="Helvetica" panose="020B0604020202020204" pitchFamily="34" charset="0"/>
                <a:ea typeface="Calibri" panose="020F0502020204030204" pitchFamily="34" charset="0"/>
                <a:cs typeface="Helvetica" panose="020B0604020202020204" pitchFamily="34" charset="0"/>
              </a:rPr>
              <a:t>KaraLeela</a:t>
            </a: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 de deelnemende kinderen hoe een stichting speciaal </a:t>
            </a:r>
          </a:p>
          <a:p>
            <a:pPr lvl="0" eaLnBrk="0" fontAlgn="base" hangingPunct="0">
              <a:spcBef>
                <a:spcPct val="0"/>
              </a:spcBef>
              <a:spcAft>
                <a:spcPct val="0"/>
              </a:spcAft>
            </a:pP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voor hen zou moeten heten. Dat zou De Regenboog moeten zijn. Die naam bestond al en zo werd de naam </a:t>
            </a:r>
          </a:p>
          <a:p>
            <a:pPr lvl="0" eaLnBrk="0" fontAlgn="base" hangingPunct="0">
              <a:spcBef>
                <a:spcPct val="0"/>
              </a:spcBef>
              <a:spcAft>
                <a:spcPct val="0"/>
              </a:spcAft>
            </a:pP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Achter de Regenboog, misschien wel naar de dierbaren die achter de regenboog zijn volgens sommige kinderen. </a:t>
            </a:r>
          </a:p>
          <a:p>
            <a:pPr lvl="0" eaLnBrk="0" fontAlgn="base" hangingPunct="0">
              <a:spcBef>
                <a:spcPct val="0"/>
              </a:spcBef>
              <a:spcAft>
                <a:spcPct val="0"/>
              </a:spcAft>
            </a:pP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Nadat </a:t>
            </a:r>
            <a:r>
              <a:rPr lang="nl-NL" altLang="en-US" sz="1200" err="1">
                <a:solidFill>
                  <a:schemeClr val="bg1"/>
                </a:solidFill>
                <a:latin typeface="Helvetica" panose="020B0604020202020204" pitchFamily="34" charset="0"/>
                <a:ea typeface="Calibri" panose="020F0502020204030204" pitchFamily="34" charset="0"/>
                <a:cs typeface="Helvetica" panose="020B0604020202020204" pitchFamily="34" charset="0"/>
              </a:rPr>
              <a:t>KaraLeela</a:t>
            </a: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 in 1993 heeft deelgenomen aan het eerste ‘</a:t>
            </a:r>
            <a:r>
              <a:rPr lang="nl-NL" altLang="en-US" sz="1200" err="1">
                <a:solidFill>
                  <a:schemeClr val="bg1"/>
                </a:solidFill>
                <a:latin typeface="Helvetica" panose="020B0604020202020204" pitchFamily="34" charset="0"/>
                <a:ea typeface="Calibri" panose="020F0502020204030204" pitchFamily="34" charset="0"/>
                <a:cs typeface="Helvetica" panose="020B0604020202020204" pitchFamily="34" charset="0"/>
              </a:rPr>
              <a:t>residential</a:t>
            </a: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 weekend’ van </a:t>
            </a:r>
            <a:r>
              <a:rPr lang="nl-NL" altLang="en-US" sz="1200" err="1">
                <a:solidFill>
                  <a:schemeClr val="bg1"/>
                </a:solidFill>
                <a:latin typeface="Helvetica" panose="020B0604020202020204" pitchFamily="34" charset="0"/>
                <a:ea typeface="Calibri" panose="020F0502020204030204" pitchFamily="34" charset="0"/>
                <a:cs typeface="Helvetica" panose="020B0604020202020204" pitchFamily="34" charset="0"/>
              </a:rPr>
              <a:t>Winston’s</a:t>
            </a: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 </a:t>
            </a:r>
            <a:r>
              <a:rPr lang="nl-NL" altLang="en-US" sz="1200" err="1">
                <a:solidFill>
                  <a:schemeClr val="bg1"/>
                </a:solidFill>
                <a:latin typeface="Helvetica" panose="020B0604020202020204" pitchFamily="34" charset="0"/>
                <a:ea typeface="Calibri" panose="020F0502020204030204" pitchFamily="34" charset="0"/>
                <a:cs typeface="Helvetica" panose="020B0604020202020204" pitchFamily="34" charset="0"/>
              </a:rPr>
              <a:t>Wish</a:t>
            </a: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 werd datzelfde </a:t>
            </a:r>
          </a:p>
          <a:p>
            <a:pPr lvl="0" eaLnBrk="0" fontAlgn="base" hangingPunct="0">
              <a:spcBef>
                <a:spcPct val="0"/>
              </a:spcBef>
              <a:spcAft>
                <a:spcPct val="0"/>
              </a:spcAft>
            </a:pP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jaar de eerste Achter de Regenboog kinderweekendtraining georganiseerd. Tijdens dit trainingsweekend werd het </a:t>
            </a:r>
          </a:p>
          <a:p>
            <a:pPr lvl="0" eaLnBrk="0" fontAlgn="base" hangingPunct="0">
              <a:spcBef>
                <a:spcPct val="0"/>
              </a:spcBef>
              <a:spcAft>
                <a:spcPct val="0"/>
              </a:spcAft>
            </a:pPr>
            <a:r>
              <a:rPr lang="nl-NL" altLang="en-US" sz="1200">
                <a:solidFill>
                  <a:schemeClr val="bg1"/>
                </a:solidFill>
                <a:latin typeface="Helvetica" panose="020B0604020202020204" pitchFamily="34" charset="0"/>
                <a:ea typeface="Calibri" panose="020F0502020204030204" pitchFamily="34" charset="0"/>
                <a:cs typeface="Helvetica" panose="020B0604020202020204" pitchFamily="34" charset="0"/>
              </a:rPr>
              <a:t>kinderweekend van Achter de Regenboog vormgegeven en werd ook het zogenoemde Regenbooglied gecomponeerd. </a:t>
            </a:r>
            <a:endParaRPr lang="nl-NL" altLang="en-US" sz="1200">
              <a:solidFill>
                <a:schemeClr val="bg1"/>
              </a:solidFill>
              <a:latin typeface="Helvetica" panose="020B0604020202020204" pitchFamily="34" charset="0"/>
              <a:cs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200">
              <a:solidFill>
                <a:schemeClr val="bg1"/>
              </a:solidFill>
              <a:latin typeface="Helvetica" panose="020B0604020202020204" pitchFamily="34" charset="0"/>
              <a:cs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3074" name="Picture 2">
            <a:extLst>
              <a:ext uri="{FF2B5EF4-FFF2-40B4-BE49-F238E27FC236}">
                <a16:creationId xmlns:a16="http://schemas.microsoft.com/office/drawing/2014/main" id="{32B8435D-809E-46E2-B8F2-9855AFF9BA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2562" y="0"/>
            <a:ext cx="3119438" cy="5366084"/>
          </a:xfrm>
          <a:prstGeom prst="rect">
            <a:avLst/>
          </a:prstGeom>
          <a:solidFill>
            <a:schemeClr val="accent2">
              <a:lumMod val="20000"/>
              <a:lumOff val="80000"/>
            </a:schemeClr>
          </a:solidFill>
        </p:spPr>
      </p:pic>
      <p:sp>
        <p:nvSpPr>
          <p:cNvPr id="5" name="Tekstvak 4">
            <a:extLst>
              <a:ext uri="{FF2B5EF4-FFF2-40B4-BE49-F238E27FC236}">
                <a16:creationId xmlns:a16="http://schemas.microsoft.com/office/drawing/2014/main" id="{59BDE393-3F39-4D85-AF9F-8010580495D6}"/>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6" name="Tekstvak 5">
            <a:extLst>
              <a:ext uri="{FF2B5EF4-FFF2-40B4-BE49-F238E27FC236}">
                <a16:creationId xmlns:a16="http://schemas.microsoft.com/office/drawing/2014/main" id="{FAC5F934-EE08-45D3-9AE4-49C7A4667C6A}"/>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6</a:t>
            </a:r>
          </a:p>
        </p:txBody>
      </p:sp>
    </p:spTree>
    <p:extLst>
      <p:ext uri="{BB962C8B-B14F-4D97-AF65-F5344CB8AC3E}">
        <p14:creationId xmlns:p14="http://schemas.microsoft.com/office/powerpoint/2010/main" val="3112441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EE8710-210F-4FE1-80D5-FCD9D87B302F}"/>
              </a:ext>
            </a:extLst>
          </p:cNvPr>
          <p:cNvSpPr>
            <a:spLocks noGrp="1"/>
          </p:cNvSpPr>
          <p:nvPr>
            <p:ph type="title"/>
          </p:nvPr>
        </p:nvSpPr>
        <p:spPr/>
        <p:txBody>
          <a:bodyPr/>
          <a:lstStyle/>
          <a:p>
            <a:r>
              <a:rPr lang="en-US"/>
              <a:t>Organisatiestructuur - Organigram</a:t>
            </a:r>
            <a:endParaRPr lang="en-GB"/>
          </a:p>
        </p:txBody>
      </p:sp>
      <p:pic>
        <p:nvPicPr>
          <p:cNvPr id="7" name="Afbeelding 7">
            <a:extLst>
              <a:ext uri="{FF2B5EF4-FFF2-40B4-BE49-F238E27FC236}">
                <a16:creationId xmlns:a16="http://schemas.microsoft.com/office/drawing/2014/main" id="{743218CE-5EF2-45F7-9BE4-BB1191FF65BF}"/>
              </a:ext>
            </a:extLst>
          </p:cNvPr>
          <p:cNvPicPr>
            <a:picLocks noGrp="1" noChangeAspect="1"/>
          </p:cNvPicPr>
          <p:nvPr>
            <p:ph sz="half" idx="1"/>
          </p:nvPr>
        </p:nvPicPr>
        <p:blipFill>
          <a:blip r:embed="rId2"/>
          <a:stretch>
            <a:fillRect/>
          </a:stretch>
        </p:blipFill>
        <p:spPr>
          <a:xfrm>
            <a:off x="1121391" y="1257300"/>
            <a:ext cx="9949215" cy="4696933"/>
          </a:xfrm>
        </p:spPr>
      </p:pic>
      <p:sp>
        <p:nvSpPr>
          <p:cNvPr id="4" name="Tekstvak 3">
            <a:extLst>
              <a:ext uri="{FF2B5EF4-FFF2-40B4-BE49-F238E27FC236}">
                <a16:creationId xmlns:a16="http://schemas.microsoft.com/office/drawing/2014/main" id="{D8E733A9-3A2F-45D7-BBD8-3C133602B072}"/>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5" name="Tekstvak 4">
            <a:extLst>
              <a:ext uri="{FF2B5EF4-FFF2-40B4-BE49-F238E27FC236}">
                <a16:creationId xmlns:a16="http://schemas.microsoft.com/office/drawing/2014/main" id="{5A911DE7-A91A-4B94-8D66-5C9C2602185F}"/>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7</a:t>
            </a:r>
          </a:p>
        </p:txBody>
      </p:sp>
    </p:spTree>
    <p:extLst>
      <p:ext uri="{BB962C8B-B14F-4D97-AF65-F5344CB8AC3E}">
        <p14:creationId xmlns:p14="http://schemas.microsoft.com/office/powerpoint/2010/main" val="355524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C764DB-AF26-4CBE-B39A-EA346C69CA4A}"/>
              </a:ext>
            </a:extLst>
          </p:cNvPr>
          <p:cNvSpPr>
            <a:spLocks noGrp="1"/>
          </p:cNvSpPr>
          <p:nvPr>
            <p:ph sz="half" idx="1"/>
          </p:nvPr>
        </p:nvSpPr>
        <p:spPr/>
        <p:txBody>
          <a:bodyPr vert="horz" lIns="91440" tIns="45720" rIns="91440" bIns="45720" rtlCol="0" anchor="t">
            <a:noAutofit/>
          </a:bodyPr>
          <a:lstStyle/>
          <a:p>
            <a:pPr marL="0" indent="0">
              <a:buNone/>
            </a:pPr>
            <a:r>
              <a:rPr lang="nl-NL" sz="1200" dirty="0">
                <a:latin typeface="Helvetica"/>
                <a:cs typeface="Helvetica"/>
              </a:rPr>
              <a:t>Achter de Regenboog heeft in 2022 zo’n 86 vrijwilligers. Met alle vrijwilligers* worden vrijwilligerscontracten gesloten met daarin beschreven de rechten en plichten over en weer. Achter de Regenboog streeft ernaar om voor alle vrijwilligers een VOG te verzorgen. Iedereen* die bij Achter de Regenboog direct of indirect met kinderen werkt is </a:t>
            </a:r>
            <a:r>
              <a:rPr lang="nl-NL" sz="1200" u="sng" dirty="0">
                <a:latin typeface="Helvetica"/>
                <a:cs typeface="Helvetica"/>
              </a:rPr>
              <a:t>verplicht </a:t>
            </a:r>
            <a:r>
              <a:rPr lang="nl-NL" sz="1200" dirty="0">
                <a:latin typeface="Helvetica"/>
                <a:cs typeface="Helvetica"/>
              </a:rPr>
              <a:t>een Verklaring Omtrent Gedrag (VOG) te overleggen. Het bestuur ziet toe op de aanvraag en regelmatige vernieuwing van VOG verklaringen. </a:t>
            </a:r>
            <a:endParaRPr lang="nl-NL" dirty="0">
              <a:cs typeface="Helvetica" pitchFamily="2" charset="0"/>
            </a:endParaRPr>
          </a:p>
          <a:p>
            <a:pPr marL="0" indent="0">
              <a:buNone/>
            </a:pPr>
            <a:r>
              <a:rPr lang="nl-NL" sz="1200" dirty="0">
                <a:latin typeface="Helvetica"/>
                <a:cs typeface="Helvetica"/>
              </a:rPr>
              <a:t>Iedere vrijwilliger is automatisch lid van een regionaal vrijwilligers-team (Noord, Oost, Zuid of West). Op basis van interesse en geschiktheid zijn vrijwilligers actief in werkgroepen. Regelmatig wordt geïnventariseerd wat onze vrijwilligers voor Achter de Regenboog willen en kunnen doen.</a:t>
            </a:r>
            <a:br>
              <a:rPr lang="nl-NL" sz="1200" dirty="0">
                <a:latin typeface="Helvetica"/>
                <a:cs typeface="Helvetica"/>
              </a:rPr>
            </a:br>
            <a:r>
              <a:rPr lang="nl-NL" sz="1200" dirty="0">
                <a:latin typeface="Helvetica"/>
                <a:cs typeface="Helvetica"/>
              </a:rPr>
              <a:t>Een groot aantal vrijwilligers is betrokken bij lotgenotenactiviteiten en realiseren regionale activiteiten zoals lotgenotenweekenden.</a:t>
            </a:r>
            <a:br>
              <a:rPr lang="nl-NL" sz="1200" dirty="0">
                <a:latin typeface="Helvetica"/>
                <a:cs typeface="Helvetica"/>
              </a:rPr>
            </a:br>
            <a:r>
              <a:rPr lang="nl-NL" sz="1200" dirty="0">
                <a:latin typeface="Helvetica"/>
                <a:cs typeface="Helvetica"/>
              </a:rPr>
              <a:t>Een aantal vrijwilligers is actief in de werkgroep Informatie &amp; Advies, voornamelijk in het telefoonlijn-team.</a:t>
            </a:r>
            <a:br>
              <a:rPr lang="nl-NL" sz="1200" dirty="0">
                <a:latin typeface="Helvetica"/>
                <a:cs typeface="Helvetica"/>
              </a:rPr>
            </a:br>
            <a:r>
              <a:rPr lang="nl-NL" sz="1200" dirty="0">
                <a:latin typeface="Helvetica"/>
                <a:cs typeface="Helvetica"/>
              </a:rPr>
              <a:t>Een aanzienlijk aantal vrijwilligers is daarnaast actief in de teams communicatie, branding en inkomstenwerving, allen onderdeel van de werkgroep Communicatie &amp; Marketing.</a:t>
            </a:r>
            <a:endParaRPr lang="nl-NL" dirty="0">
              <a:cs typeface="Helvetica"/>
            </a:endParaRPr>
          </a:p>
          <a:p>
            <a:pPr marL="0" indent="0">
              <a:buNone/>
            </a:pPr>
            <a:r>
              <a:rPr lang="nl-NL" sz="1200" dirty="0">
                <a:latin typeface="Helvetica"/>
                <a:cs typeface="Helvetica"/>
              </a:rPr>
              <a:t>Voor veel taken verzorgt Achter de Regenboog voor de vrijwilligers een training, waarbij de vrijwilligers ook worden beoordeeld op de geschiktheid voor deze taken. Met bijvoorbeeld de lotgenotenweekenden gaan uitsluitend getrainde en geschikt bevonden vrijwilligers mee. Tijdens deze activiteiten dient minimaal één vrijwilliger te beschikken over een geldig EHBO-diploma of vergelijkbaar. </a:t>
            </a:r>
            <a:br>
              <a:rPr lang="nl-NL" sz="1200" dirty="0">
                <a:latin typeface="Helvetica"/>
                <a:cs typeface="Helvetica"/>
              </a:rPr>
            </a:br>
            <a:r>
              <a:rPr lang="nl-NL" sz="1200" dirty="0">
                <a:latin typeface="Helvetica"/>
                <a:cs typeface="Helvetica"/>
              </a:rPr>
              <a:t>Ook de vrijwilligers die actief zijn binnen de Informatie &amp; Adviesdienst van Achter de Regenboog worden getraind. </a:t>
            </a:r>
            <a:br>
              <a:rPr lang="nl-NL" sz="1200" dirty="0">
                <a:latin typeface="Helvetica"/>
                <a:cs typeface="Helvetica"/>
              </a:rPr>
            </a:br>
            <a:r>
              <a:rPr lang="nl-NL" sz="1200" dirty="0">
                <a:latin typeface="Helvetica"/>
                <a:cs typeface="Helvetica"/>
              </a:rPr>
              <a:t>De trainingen worden gegeven door ervaren vrijwilligers van Achter de Regenboog die op dat moment als professional worden ingehuurd.</a:t>
            </a:r>
            <a:endParaRPr lang="en-GB" sz="1200" dirty="0">
              <a:latin typeface="Helvetica"/>
              <a:cs typeface="Helvetica"/>
            </a:endParaRPr>
          </a:p>
        </p:txBody>
      </p:sp>
      <p:sp>
        <p:nvSpPr>
          <p:cNvPr id="3" name="Title 2">
            <a:extLst>
              <a:ext uri="{FF2B5EF4-FFF2-40B4-BE49-F238E27FC236}">
                <a16:creationId xmlns:a16="http://schemas.microsoft.com/office/drawing/2014/main" id="{DEEE8710-210F-4FE1-80D5-FCD9D87B302F}"/>
              </a:ext>
            </a:extLst>
          </p:cNvPr>
          <p:cNvSpPr>
            <a:spLocks noGrp="1"/>
          </p:cNvSpPr>
          <p:nvPr>
            <p:ph type="title"/>
          </p:nvPr>
        </p:nvSpPr>
        <p:spPr/>
        <p:txBody>
          <a:bodyPr/>
          <a:lstStyle/>
          <a:p>
            <a:r>
              <a:rPr lang="en-US"/>
              <a:t>Personeelsbeleid &amp; Vrijwilligers</a:t>
            </a:r>
            <a:endParaRPr lang="en-GB"/>
          </a:p>
        </p:txBody>
      </p:sp>
      <p:sp>
        <p:nvSpPr>
          <p:cNvPr id="5" name="Tekstvak 4">
            <a:extLst>
              <a:ext uri="{FF2B5EF4-FFF2-40B4-BE49-F238E27FC236}">
                <a16:creationId xmlns:a16="http://schemas.microsoft.com/office/drawing/2014/main" id="{7D9B7F58-1D80-4E2A-85BC-CDC4DA4A5802}"/>
              </a:ext>
            </a:extLst>
          </p:cNvPr>
          <p:cNvSpPr txBox="1"/>
          <p:nvPr/>
        </p:nvSpPr>
        <p:spPr>
          <a:xfrm>
            <a:off x="7568778" y="4685030"/>
            <a:ext cx="4309186" cy="400110"/>
          </a:xfrm>
          <a:prstGeom prst="rect">
            <a:avLst/>
          </a:prstGeom>
        </p:spPr>
        <p:txBody>
          <a:bodyPr wrap="square" lIns="91440" tIns="45720" rIns="91440" bIns="45720" rtlCol="0" anchor="t">
            <a:spAutoFit/>
          </a:bodyPr>
          <a:lstStyle/>
          <a:p>
            <a:r>
              <a:rPr lang="nl-NL" sz="1000">
                <a:latin typeface="Helvetica"/>
                <a:cs typeface="Helvetica"/>
              </a:rPr>
              <a:t>* Dit geldt niet voor de artsen die vragen beantwoorden van de kinderen tijdens de lotgenotenweekenden </a:t>
            </a:r>
            <a:endParaRPr lang="nl-NL" sz="1000">
              <a:latin typeface="Helvetica" pitchFamily="2" charset="0"/>
            </a:endParaRPr>
          </a:p>
        </p:txBody>
      </p:sp>
      <p:grpSp>
        <p:nvGrpSpPr>
          <p:cNvPr id="6" name="Groeperen 58">
            <a:extLst>
              <a:ext uri="{FF2B5EF4-FFF2-40B4-BE49-F238E27FC236}">
                <a16:creationId xmlns:a16="http://schemas.microsoft.com/office/drawing/2014/main" id="{68BB0E0C-1CEE-4A89-B208-265A34D86B21}"/>
              </a:ext>
            </a:extLst>
          </p:cNvPr>
          <p:cNvGrpSpPr/>
          <p:nvPr/>
        </p:nvGrpSpPr>
        <p:grpSpPr>
          <a:xfrm>
            <a:off x="838200" y="4685030"/>
            <a:ext cx="5690235" cy="1831340"/>
            <a:chOff x="0" y="0"/>
            <a:chExt cx="5690235" cy="1745887"/>
          </a:xfrm>
        </p:grpSpPr>
        <p:pic>
          <p:nvPicPr>
            <p:cNvPr id="7" name="Afbeelding 13">
              <a:extLst>
                <a:ext uri="{FF2B5EF4-FFF2-40B4-BE49-F238E27FC236}">
                  <a16:creationId xmlns:a16="http://schemas.microsoft.com/office/drawing/2014/main" id="{B66EDDA4-E49A-4524-BCE1-82DBDA291C8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930"/>
            <a:stretch/>
          </p:blipFill>
          <p:spPr bwMode="auto">
            <a:xfrm>
              <a:off x="0" y="0"/>
              <a:ext cx="1194435" cy="1438275"/>
            </a:xfrm>
            <a:prstGeom prst="rect">
              <a:avLst/>
            </a:prstGeom>
            <a:noFill/>
            <a:ln>
              <a:noFill/>
            </a:ln>
            <a:extLst>
              <a:ext uri="{53640926-AAD7-44D8-BBD7-CCE9431645EC}">
                <a14:shadowObscured xmlns:a14="http://schemas.microsoft.com/office/drawing/2010/main"/>
              </a:ext>
            </a:extLst>
          </p:spPr>
        </p:pic>
        <p:pic>
          <p:nvPicPr>
            <p:cNvPr id="8" name="Afbeelding 55">
              <a:extLst>
                <a:ext uri="{FF2B5EF4-FFF2-40B4-BE49-F238E27FC236}">
                  <a16:creationId xmlns:a16="http://schemas.microsoft.com/office/drawing/2014/main" id="{0C761AD6-EF28-46AA-8092-A83DE8E6403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88" t="-17"/>
            <a:stretch/>
          </p:blipFill>
          <p:spPr bwMode="auto">
            <a:xfrm>
              <a:off x="1524000" y="44291"/>
              <a:ext cx="1195705" cy="1438910"/>
            </a:xfrm>
            <a:prstGeom prst="rect">
              <a:avLst/>
            </a:prstGeom>
            <a:noFill/>
            <a:ln>
              <a:noFill/>
            </a:ln>
            <a:extLst>
              <a:ext uri="{53640926-AAD7-44D8-BBD7-CCE9431645EC}">
                <a14:shadowObscured xmlns:a14="http://schemas.microsoft.com/office/drawing/2010/main"/>
              </a:ext>
            </a:extLst>
          </p:spPr>
        </p:pic>
        <p:pic>
          <p:nvPicPr>
            <p:cNvPr id="9" name="Afbeelding 57">
              <a:extLst>
                <a:ext uri="{FF2B5EF4-FFF2-40B4-BE49-F238E27FC236}">
                  <a16:creationId xmlns:a16="http://schemas.microsoft.com/office/drawing/2014/main" id="{27979AF4-952A-4B90-B044-C072370EB6C2}"/>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048000" y="0"/>
              <a:ext cx="1194435" cy="1438275"/>
            </a:xfrm>
            <a:prstGeom prst="rect">
              <a:avLst/>
            </a:prstGeom>
            <a:noFill/>
            <a:ln>
              <a:noFill/>
            </a:ln>
          </p:spPr>
        </p:pic>
        <p:pic>
          <p:nvPicPr>
            <p:cNvPr id="10" name="Afbeelding 58">
              <a:extLst>
                <a:ext uri="{FF2B5EF4-FFF2-40B4-BE49-F238E27FC236}">
                  <a16:creationId xmlns:a16="http://schemas.microsoft.com/office/drawing/2014/main" id="{31B9F3A4-9C71-48A5-8895-812B518CB17B}"/>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495800" y="0"/>
              <a:ext cx="1194435" cy="1438275"/>
            </a:xfrm>
            <a:prstGeom prst="rect">
              <a:avLst/>
            </a:prstGeom>
            <a:noFill/>
            <a:ln>
              <a:noFill/>
            </a:ln>
          </p:spPr>
        </p:pic>
        <p:sp>
          <p:nvSpPr>
            <p:cNvPr id="11" name="Tekstvak 59">
              <a:extLst>
                <a:ext uri="{FF2B5EF4-FFF2-40B4-BE49-F238E27FC236}">
                  <a16:creationId xmlns:a16="http://schemas.microsoft.com/office/drawing/2014/main" id="{5F504A58-2715-4F06-BB06-05A1B7D1BB76}"/>
                </a:ext>
              </a:extLst>
            </p:cNvPr>
            <p:cNvSpPr txBox="1"/>
            <p:nvPr/>
          </p:nvSpPr>
          <p:spPr>
            <a:xfrm>
              <a:off x="0" y="1480457"/>
              <a:ext cx="5689600" cy="265430"/>
            </a:xfrm>
            <a:prstGeom prst="rect">
              <a:avLst/>
            </a:prstGeom>
            <a:noFill/>
            <a:ln>
              <a:noFill/>
            </a:ln>
            <a:effectLst/>
          </p:spPr>
          <p:txBody>
            <a:bodyPr rot="0" spcFirstLastPara="0" vert="horz" wrap="square" lIns="0" tIns="0" rIns="0" bIns="0" numCol="1" spcCol="0" rtlCol="0" fromWordArt="0" anchor="t" anchorCtr="0" forceAA="0" compatLnSpc="1">
              <a:prstTxWarp prst="textNoShape">
                <a:avLst/>
              </a:prstTxWarp>
              <a:noAutofit/>
            </a:bodyPr>
            <a:lstStyle/>
            <a:p>
              <a:pPr algn="r">
                <a:spcBef>
                  <a:spcPts val="500"/>
                </a:spcBef>
                <a:spcAft>
                  <a:spcPts val="1000"/>
                </a:spcAft>
              </a:pPr>
              <a:r>
                <a:rPr lang="en-US" sz="900" i="1">
                  <a:effectLst/>
                  <a:latin typeface="Helvetica" panose="020B0604020202020204" pitchFamily="34" charset="0"/>
                  <a:ea typeface="Calibri" panose="020F0502020204030204" pitchFamily="34" charset="0"/>
                  <a:cs typeface="Helvetica" panose="020B0604020202020204" pitchFamily="34" charset="0"/>
                </a:rPr>
                <a:t>Achter de Regenboog regioverdeling</a:t>
              </a:r>
              <a:endParaRPr lang="en-GB" sz="900" i="1">
                <a:effectLst/>
                <a:latin typeface="Helvetica" panose="020B0604020202020204" pitchFamily="34" charset="0"/>
                <a:ea typeface="Calibri" panose="020F0502020204030204" pitchFamily="34" charset="0"/>
                <a:cs typeface="Helvetica" panose="020B0604020202020204" pitchFamily="34" charset="0"/>
              </a:endParaRPr>
            </a:p>
          </p:txBody>
        </p:sp>
      </p:grpSp>
      <p:sp>
        <p:nvSpPr>
          <p:cNvPr id="12" name="Tekstvak 11">
            <a:extLst>
              <a:ext uri="{FF2B5EF4-FFF2-40B4-BE49-F238E27FC236}">
                <a16:creationId xmlns:a16="http://schemas.microsoft.com/office/drawing/2014/main" id="{34C511E4-744E-41A2-8A0A-3D89E4A4BDCE}"/>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13" name="Tekstvak 12">
            <a:extLst>
              <a:ext uri="{FF2B5EF4-FFF2-40B4-BE49-F238E27FC236}">
                <a16:creationId xmlns:a16="http://schemas.microsoft.com/office/drawing/2014/main" id="{A79C0B94-42DF-4002-B3A4-8CB68304763D}"/>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\8</a:t>
            </a:r>
          </a:p>
        </p:txBody>
      </p:sp>
    </p:spTree>
    <p:extLst>
      <p:ext uri="{BB962C8B-B14F-4D97-AF65-F5344CB8AC3E}">
        <p14:creationId xmlns:p14="http://schemas.microsoft.com/office/powerpoint/2010/main" val="1648349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977624-EAEB-46C9-98B6-196C2C01BFD2}"/>
              </a:ext>
            </a:extLst>
          </p:cNvPr>
          <p:cNvSpPr>
            <a:spLocks noGrp="1"/>
          </p:cNvSpPr>
          <p:nvPr>
            <p:ph sz="half" idx="1"/>
          </p:nvPr>
        </p:nvSpPr>
        <p:spPr>
          <a:xfrm>
            <a:off x="918000" y="2301230"/>
            <a:ext cx="10515599" cy="3556844"/>
          </a:xfrm>
        </p:spPr>
        <p:txBody>
          <a:bodyPr vert="horz" lIns="91440" tIns="45720" rIns="91440" bIns="45720" rtlCol="0" anchor="t">
            <a:normAutofit/>
          </a:bodyPr>
          <a:lstStyle/>
          <a:p>
            <a:pPr marL="0" indent="0">
              <a:lnSpc>
                <a:spcPct val="100000"/>
              </a:lnSpc>
              <a:spcBef>
                <a:spcPts val="0"/>
              </a:spcBef>
              <a:buNone/>
            </a:pPr>
            <a:r>
              <a:rPr lang="nl-NL" sz="1200" dirty="0">
                <a:latin typeface="Helvetica"/>
                <a:cs typeface="Helvetica"/>
              </a:rPr>
              <a:t>In het algemeen staat Achter de Regenboog er financieel goed voor. Na wat lastigere jaren als gevolg van Covid hebben we in 2023 </a:t>
            </a:r>
            <a:endParaRPr lang="nl-NL" sz="1200" dirty="0">
              <a:cs typeface="Helvetica"/>
            </a:endParaRPr>
          </a:p>
          <a:p>
            <a:pPr marL="0" indent="0">
              <a:lnSpc>
                <a:spcPct val="100000"/>
              </a:lnSpc>
              <a:spcBef>
                <a:spcPts val="0"/>
              </a:spcBef>
              <a:buNone/>
            </a:pPr>
            <a:r>
              <a:rPr lang="nl-NL" sz="1200" dirty="0">
                <a:latin typeface="Helvetica"/>
                <a:cs typeface="Helvetica"/>
              </a:rPr>
              <a:t>wederom met succes twee lotgenotenweekenden kunnen organiseren. </a:t>
            </a:r>
            <a:endParaRPr lang="nl-NL" sz="1200">
              <a:cs typeface="Helvetica"/>
            </a:endParaRPr>
          </a:p>
          <a:p>
            <a:pPr marL="0" indent="0">
              <a:lnSpc>
                <a:spcPct val="100000"/>
              </a:lnSpc>
              <a:spcBef>
                <a:spcPts val="0"/>
              </a:spcBef>
              <a:buNone/>
            </a:pPr>
            <a:r>
              <a:rPr lang="nl-NL" sz="1200" dirty="0">
                <a:latin typeface="Helvetica"/>
                <a:cs typeface="Helvetica"/>
              </a:rPr>
              <a:t>Per saldo is de financiële situatie van </a:t>
            </a:r>
            <a:r>
              <a:rPr lang="nl-NL" sz="1200" dirty="0" err="1">
                <a:latin typeface="Helvetica"/>
                <a:cs typeface="Helvetica"/>
              </a:rPr>
              <a:t>AdR</a:t>
            </a:r>
            <a:r>
              <a:rPr lang="nl-NL" sz="1200" dirty="0">
                <a:latin typeface="Helvetica"/>
                <a:cs typeface="Helvetica"/>
              </a:rPr>
              <a:t> in 2023 verder verbeterd. </a:t>
            </a:r>
            <a:r>
              <a:rPr lang="nl-NL" sz="1200" dirty="0">
                <a:solidFill>
                  <a:srgbClr val="FF0000"/>
                </a:solidFill>
                <a:latin typeface="Helvetica"/>
                <a:cs typeface="Helvetica"/>
              </a:rPr>
              <a:t>Onze reserves zijn met ruim 34.000 gegroeid tot ruim 160.000</a:t>
            </a:r>
            <a:r>
              <a:rPr lang="nl-NL" sz="1200" dirty="0">
                <a:latin typeface="Helvetica"/>
                <a:cs typeface="Helvetica"/>
              </a:rPr>
              <a:t> en deze staan volledig ter beschikking van toekomstige lotgenotenweekenden en andere activiteiten. Dit met name dankzij een forse opbrengst vanuit erfenis waarin de Stichting als 10% begunstigde was opgenomen, meerdere goede doelen en gulle gevers. Voor het jaar 2024 zijn drie weekenden gepland, ten opzichte van twee weekenden in de jaren 2022 en 2023, waar we onze reserves deels voor zullen gaan aanwenden. </a:t>
            </a:r>
            <a:endParaRPr lang="nl-NL" sz="1200" dirty="0">
              <a:cs typeface="Helvetica"/>
            </a:endParaRPr>
          </a:p>
          <a:p>
            <a:pPr marL="0" indent="0">
              <a:lnSpc>
                <a:spcPct val="100000"/>
              </a:lnSpc>
              <a:spcBef>
                <a:spcPts val="0"/>
              </a:spcBef>
              <a:buNone/>
            </a:pPr>
            <a:endParaRPr lang="nl-NL" sz="1200">
              <a:latin typeface="Helvetica"/>
              <a:cs typeface="Helvetica"/>
            </a:endParaRPr>
          </a:p>
          <a:p>
            <a:pPr marL="0" indent="0">
              <a:lnSpc>
                <a:spcPct val="100000"/>
              </a:lnSpc>
              <a:spcBef>
                <a:spcPts val="0"/>
              </a:spcBef>
              <a:buNone/>
            </a:pPr>
            <a:r>
              <a:rPr lang="nl-NL" sz="1200" dirty="0">
                <a:latin typeface="Helvetica"/>
                <a:cs typeface="Helvetica"/>
              </a:rPr>
              <a:t>De jaarrekening 2023 is door accountantsbureau </a:t>
            </a:r>
            <a:r>
              <a:rPr lang="nl-NL" sz="1200" dirty="0" err="1">
                <a:latin typeface="Helvetica"/>
                <a:cs typeface="Helvetica"/>
              </a:rPr>
              <a:t>Staelmeesters</a:t>
            </a:r>
            <a:r>
              <a:rPr lang="nl-NL" sz="1200" dirty="0">
                <a:latin typeface="Helvetica"/>
                <a:cs typeface="Helvetica"/>
              </a:rPr>
              <a:t> te Schiphol-Rijk samengesteld, beoordeeld in overeenstemming met Nederlands recht, waaronder de Nederlandse Standaard 4410, ‘Opdrachten tot het beoordelen van financiële inzichten’. De jaarrekening is </a:t>
            </a:r>
            <a:r>
              <a:rPr lang="nl-NL" sz="1200" dirty="0">
                <a:latin typeface="Helvetica"/>
                <a:cs typeface="Helvetica"/>
                <a:hlinkClick r:id="rId2"/>
              </a:rPr>
              <a:t>hier</a:t>
            </a:r>
            <a:r>
              <a:rPr lang="nl-NL" sz="1200" dirty="0">
                <a:latin typeface="Helvetica"/>
                <a:cs typeface="Helvetica"/>
              </a:rPr>
              <a:t> te downloaden. Conform de CBF en ANBI voorwaarden zal de jaarrekening gepubliceerd worden op de website van Achter de Regenboog.</a:t>
            </a:r>
          </a:p>
          <a:p>
            <a:endParaRPr lang="nl-NL" sz="1700"/>
          </a:p>
          <a:p>
            <a:pPr marL="0" indent="0">
              <a:buNone/>
            </a:pPr>
            <a:endParaRPr lang="nl-NL" sz="1700"/>
          </a:p>
          <a:p>
            <a:endParaRPr lang="en-GB"/>
          </a:p>
        </p:txBody>
      </p:sp>
      <p:sp>
        <p:nvSpPr>
          <p:cNvPr id="3" name="Title 2">
            <a:extLst>
              <a:ext uri="{FF2B5EF4-FFF2-40B4-BE49-F238E27FC236}">
                <a16:creationId xmlns:a16="http://schemas.microsoft.com/office/drawing/2014/main" id="{25E49C96-6FBF-40F3-BEA8-026BA04CE800}"/>
              </a:ext>
            </a:extLst>
          </p:cNvPr>
          <p:cNvSpPr>
            <a:spLocks noGrp="1"/>
          </p:cNvSpPr>
          <p:nvPr>
            <p:ph type="title"/>
          </p:nvPr>
        </p:nvSpPr>
        <p:spPr/>
        <p:txBody>
          <a:bodyPr/>
          <a:lstStyle/>
          <a:p>
            <a:r>
              <a:rPr lang="nl-NL" dirty="0">
                <a:latin typeface="Helvetica"/>
                <a:cs typeface="Helvetica"/>
              </a:rPr>
              <a:t>Financiën - jaarrekening 2023</a:t>
            </a:r>
            <a:endParaRPr lang="nl-NL" dirty="0"/>
          </a:p>
        </p:txBody>
      </p:sp>
      <p:sp>
        <p:nvSpPr>
          <p:cNvPr id="9" name="Rectangle 8">
            <a:extLst>
              <a:ext uri="{FF2B5EF4-FFF2-40B4-BE49-F238E27FC236}">
                <a16:creationId xmlns:a16="http://schemas.microsoft.com/office/drawing/2014/main" id="{491F7B1B-0745-478E-9465-8BB66EC39F12}"/>
              </a:ext>
            </a:extLst>
          </p:cNvPr>
          <p:cNvSpPr/>
          <p:nvPr/>
        </p:nvSpPr>
        <p:spPr>
          <a:xfrm rot="21027593">
            <a:off x="2651525" y="4480286"/>
            <a:ext cx="6224781" cy="923330"/>
          </a:xfrm>
          <a:prstGeom prst="rect">
            <a:avLst/>
          </a:prstGeom>
          <a:noFill/>
        </p:spPr>
        <p:txBody>
          <a:bodyPr wrap="none" lIns="91440" tIns="45720" rIns="91440" bIns="45720" anchor="t">
            <a:spAutoFit/>
          </a:bodyPr>
          <a:lstStyle/>
          <a:p>
            <a:pPr algn="ctr"/>
            <a:r>
              <a:rPr lang="en-US" sz="5400" b="1" cap="none" spc="0" dirty="0" err="1">
                <a:ln w="22225">
                  <a:solidFill>
                    <a:schemeClr val="accent2"/>
                  </a:solidFill>
                  <a:prstDash val="solid"/>
                </a:ln>
                <a:solidFill>
                  <a:schemeClr val="accent2">
                    <a:lumMod val="40000"/>
                    <a:lumOff val="60000"/>
                  </a:schemeClr>
                </a:solidFill>
                <a:effectLst/>
              </a:rPr>
              <a:t>Jaarrekening</a:t>
            </a:r>
            <a:r>
              <a:rPr lang="en-US" sz="5400" b="1" cap="none" spc="0" dirty="0">
                <a:ln w="22225">
                  <a:solidFill>
                    <a:schemeClr val="accent2"/>
                  </a:solidFill>
                  <a:prstDash val="solid"/>
                </a:ln>
                <a:solidFill>
                  <a:schemeClr val="accent2">
                    <a:lumMod val="40000"/>
                    <a:lumOff val="60000"/>
                  </a:schemeClr>
                </a:solidFill>
                <a:effectLst/>
              </a:rPr>
              <a:t> </a:t>
            </a:r>
            <a:r>
              <a:rPr lang="en-US" sz="5400" b="1" dirty="0">
                <a:ln w="22225">
                  <a:solidFill>
                    <a:schemeClr val="accent2"/>
                  </a:solidFill>
                  <a:prstDash val="solid"/>
                </a:ln>
                <a:solidFill>
                  <a:schemeClr val="accent2">
                    <a:lumMod val="40000"/>
                    <a:lumOff val="60000"/>
                  </a:schemeClr>
                </a:solidFill>
              </a:rPr>
              <a:t>2023</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8" name="Tekstvak 7">
            <a:extLst>
              <a:ext uri="{FF2B5EF4-FFF2-40B4-BE49-F238E27FC236}">
                <a16:creationId xmlns:a16="http://schemas.microsoft.com/office/drawing/2014/main" id="{7D1CD6CF-0D7C-43A0-A6CC-BBF061FD555C}"/>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10" name="Tekstvak 9">
            <a:extLst>
              <a:ext uri="{FF2B5EF4-FFF2-40B4-BE49-F238E27FC236}">
                <a16:creationId xmlns:a16="http://schemas.microsoft.com/office/drawing/2014/main" id="{C244EBD5-1B7D-401D-A9B1-1E09FE123BCA}"/>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9</a:t>
            </a:r>
          </a:p>
        </p:txBody>
      </p:sp>
    </p:spTree>
    <p:extLst>
      <p:ext uri="{BB962C8B-B14F-4D97-AF65-F5344CB8AC3E}">
        <p14:creationId xmlns:p14="http://schemas.microsoft.com/office/powerpoint/2010/main" val="1074993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E49C96-6FBF-40F3-BEA8-026BA04CE800}"/>
              </a:ext>
            </a:extLst>
          </p:cNvPr>
          <p:cNvSpPr>
            <a:spLocks noGrp="1"/>
          </p:cNvSpPr>
          <p:nvPr>
            <p:ph type="title"/>
          </p:nvPr>
        </p:nvSpPr>
        <p:spPr>
          <a:xfrm>
            <a:off x="838200" y="1430998"/>
            <a:ext cx="10515600" cy="892175"/>
          </a:xfrm>
        </p:spPr>
        <p:txBody>
          <a:bodyPr/>
          <a:lstStyle/>
          <a:p>
            <a:r>
              <a:rPr lang="nl-NL" dirty="0">
                <a:solidFill>
                  <a:srgbClr val="FF0000"/>
                </a:solidFill>
                <a:latin typeface="Helvetica"/>
                <a:cs typeface="Helvetica"/>
              </a:rPr>
              <a:t>Financiën – begroting 2024</a:t>
            </a:r>
          </a:p>
        </p:txBody>
      </p:sp>
      <p:sp>
        <p:nvSpPr>
          <p:cNvPr id="5" name="Tekstvak 4">
            <a:extLst>
              <a:ext uri="{FF2B5EF4-FFF2-40B4-BE49-F238E27FC236}">
                <a16:creationId xmlns:a16="http://schemas.microsoft.com/office/drawing/2014/main" id="{C9250968-00F9-4448-9B3D-430B17518291}"/>
              </a:ext>
            </a:extLst>
          </p:cNvPr>
          <p:cNvSpPr txBox="1"/>
          <p:nvPr/>
        </p:nvSpPr>
        <p:spPr>
          <a:xfrm>
            <a:off x="4151019" y="6598543"/>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6" name="Tekstvak 5">
            <a:extLst>
              <a:ext uri="{FF2B5EF4-FFF2-40B4-BE49-F238E27FC236}">
                <a16:creationId xmlns:a16="http://schemas.microsoft.com/office/drawing/2014/main" id="{C86F2CCB-215A-4E36-A838-62833DB26B0B}"/>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10</a:t>
            </a:r>
          </a:p>
        </p:txBody>
      </p:sp>
      <p:graphicFrame>
        <p:nvGraphicFramePr>
          <p:cNvPr id="4" name="Tabel 3">
            <a:extLst>
              <a:ext uri="{FF2B5EF4-FFF2-40B4-BE49-F238E27FC236}">
                <a16:creationId xmlns:a16="http://schemas.microsoft.com/office/drawing/2014/main" id="{62EFF4BB-EAD8-5924-B7C5-A5CFABC15113}"/>
              </a:ext>
            </a:extLst>
          </p:cNvPr>
          <p:cNvGraphicFramePr>
            <a:graphicFrameLocks noGrp="1"/>
          </p:cNvGraphicFramePr>
          <p:nvPr>
            <p:extLst>
              <p:ext uri="{D42A27DB-BD31-4B8C-83A1-F6EECF244321}">
                <p14:modId xmlns:p14="http://schemas.microsoft.com/office/powerpoint/2010/main" val="2938629005"/>
              </p:ext>
            </p:extLst>
          </p:nvPr>
        </p:nvGraphicFramePr>
        <p:xfrm>
          <a:off x="842491" y="2547757"/>
          <a:ext cx="4102100" cy="1783080"/>
        </p:xfrm>
        <a:graphic>
          <a:graphicData uri="http://schemas.openxmlformats.org/drawingml/2006/table">
            <a:tbl>
              <a:tblPr bandRow="1">
                <a:tableStyleId>{5C22544A-7EE6-4342-B048-85BDC9FD1C3A}</a:tableStyleId>
              </a:tblPr>
              <a:tblGrid>
                <a:gridCol w="2911985">
                  <a:extLst>
                    <a:ext uri="{9D8B030D-6E8A-4147-A177-3AD203B41FA5}">
                      <a16:colId xmlns:a16="http://schemas.microsoft.com/office/drawing/2014/main" val="1609183182"/>
                    </a:ext>
                  </a:extLst>
                </a:gridCol>
                <a:gridCol w="1190115">
                  <a:extLst>
                    <a:ext uri="{9D8B030D-6E8A-4147-A177-3AD203B41FA5}">
                      <a16:colId xmlns:a16="http://schemas.microsoft.com/office/drawing/2014/main" val="2347587546"/>
                    </a:ext>
                  </a:extLst>
                </a:gridCol>
              </a:tblGrid>
              <a:tr h="180975">
                <a:tc>
                  <a:txBody>
                    <a:bodyPr/>
                    <a:lstStyle/>
                    <a:p>
                      <a:pPr fontAlgn="b"/>
                      <a:r>
                        <a:rPr lang="nl-NL" sz="1100" b="1">
                          <a:effectLst/>
                          <a:highlight>
                            <a:srgbClr val="FFC000"/>
                          </a:highlight>
                          <a:latin typeface="Calibri" panose="020F0502020204030204" pitchFamily="34" charset="0"/>
                        </a:rPr>
                        <a:t>Kostendrager</a:t>
                      </a:r>
                    </a:p>
                  </a:txBody>
                  <a:tcPr marL="9525" marR="9525" marT="9525" anchor="b">
                    <a:lnL>
                      <a:noFill/>
                    </a:lnL>
                    <a:lnR>
                      <a:noFill/>
                    </a:lnR>
                    <a:lnT>
                      <a:noFill/>
                    </a:lnT>
                    <a:lnB>
                      <a:noFill/>
                    </a:lnB>
                    <a:solidFill>
                      <a:srgbClr val="FFC000"/>
                    </a:solidFill>
                  </a:tcPr>
                </a:tc>
                <a:tc>
                  <a:txBody>
                    <a:bodyPr/>
                    <a:lstStyle/>
                    <a:p>
                      <a:pPr algn="r" fontAlgn="b"/>
                      <a:r>
                        <a:rPr lang="nl-NL" sz="1100" b="1">
                          <a:effectLst/>
                          <a:highlight>
                            <a:srgbClr val="FFC000"/>
                          </a:highlight>
                          <a:latin typeface="Calibri" panose="020F0502020204030204" pitchFamily="34" charset="0"/>
                        </a:rPr>
                        <a:t>Begroting Lasten</a:t>
                      </a:r>
                    </a:p>
                  </a:txBody>
                  <a:tcPr marL="9525" marR="9525" marT="9525" anchor="b">
                    <a:lnL>
                      <a:noFill/>
                    </a:lnL>
                    <a:lnR>
                      <a:noFill/>
                    </a:lnR>
                    <a:lnT>
                      <a:noFill/>
                    </a:lnT>
                    <a:lnB>
                      <a:noFill/>
                    </a:lnB>
                    <a:solidFill>
                      <a:srgbClr val="FFC000"/>
                    </a:solidFill>
                  </a:tcPr>
                </a:tc>
                <a:extLst>
                  <a:ext uri="{0D108BD9-81ED-4DB2-BD59-A6C34878D82A}">
                    <a16:rowId xmlns:a16="http://schemas.microsoft.com/office/drawing/2014/main" val="903874703"/>
                  </a:ext>
                </a:extLst>
              </a:tr>
              <a:tr h="180975">
                <a:tc>
                  <a:txBody>
                    <a:bodyPr/>
                    <a:lstStyle/>
                    <a:p>
                      <a:pPr fontAlgn="b"/>
                      <a:r>
                        <a:rPr lang="nl-NL" sz="1100">
                          <a:effectLst/>
                          <a:highlight>
                            <a:srgbClr val="FF99FF"/>
                          </a:highlight>
                          <a:latin typeface="Calibri" panose="020F0502020204030204" pitchFamily="34" charset="0"/>
                        </a:rPr>
                        <a:t>Lotgenotencontact weekenden</a:t>
                      </a:r>
                    </a:p>
                  </a:txBody>
                  <a:tcPr marL="9525" marR="9525" marT="9525" anchor="b">
                    <a:lnL>
                      <a:noFill/>
                    </a:lnL>
                    <a:lnR>
                      <a:noFill/>
                    </a:lnR>
                    <a:lnT>
                      <a:noFill/>
                    </a:lnT>
                    <a:lnB>
                      <a:noFill/>
                    </a:lnB>
                    <a:solidFill>
                      <a:srgbClr val="FF99FF"/>
                    </a:solidFill>
                  </a:tcPr>
                </a:tc>
                <a:tc>
                  <a:txBody>
                    <a:bodyPr/>
                    <a:lstStyle/>
                    <a:p>
                      <a:pPr algn="r" fontAlgn="b"/>
                      <a:r>
                        <a:rPr lang="nl-NL" sz="1100">
                          <a:effectLst/>
                          <a:highlight>
                            <a:srgbClr val="FF99FF"/>
                          </a:highlight>
                          <a:latin typeface="Calibri" panose="020F0502020204030204" pitchFamily="34" charset="0"/>
                        </a:rPr>
                        <a:t>62.491 </a:t>
                      </a:r>
                    </a:p>
                  </a:txBody>
                  <a:tcPr marL="9525" marR="9525" marT="9525" anchor="b">
                    <a:lnL>
                      <a:noFill/>
                    </a:lnL>
                    <a:lnR>
                      <a:noFill/>
                    </a:lnR>
                    <a:lnT>
                      <a:noFill/>
                    </a:lnT>
                    <a:lnB>
                      <a:noFill/>
                    </a:lnB>
                    <a:solidFill>
                      <a:srgbClr val="FF99FF"/>
                    </a:solidFill>
                  </a:tcPr>
                </a:tc>
                <a:extLst>
                  <a:ext uri="{0D108BD9-81ED-4DB2-BD59-A6C34878D82A}">
                    <a16:rowId xmlns:a16="http://schemas.microsoft.com/office/drawing/2014/main" val="629568076"/>
                  </a:ext>
                </a:extLst>
              </a:tr>
              <a:tr h="180975">
                <a:tc>
                  <a:txBody>
                    <a:bodyPr/>
                    <a:lstStyle/>
                    <a:p>
                      <a:pPr fontAlgn="b"/>
                      <a:r>
                        <a:rPr lang="nl-NL" sz="1100">
                          <a:effectLst/>
                          <a:highlight>
                            <a:srgbClr val="92D050"/>
                          </a:highlight>
                          <a:latin typeface="Calibri" panose="020F0502020204030204" pitchFamily="34" charset="0"/>
                        </a:rPr>
                        <a:t>Communicatie &amp; Marketing</a:t>
                      </a:r>
                    </a:p>
                  </a:txBody>
                  <a:tcPr marL="9525" marR="9525" marT="9525" anchor="b">
                    <a:lnL>
                      <a:noFill/>
                    </a:lnL>
                    <a:lnR>
                      <a:noFill/>
                    </a:lnR>
                    <a:lnT>
                      <a:noFill/>
                    </a:lnT>
                    <a:lnB>
                      <a:noFill/>
                    </a:lnB>
                    <a:solidFill>
                      <a:srgbClr val="92D050"/>
                    </a:solidFill>
                  </a:tcPr>
                </a:tc>
                <a:tc>
                  <a:txBody>
                    <a:bodyPr/>
                    <a:lstStyle/>
                    <a:p>
                      <a:pPr algn="r" fontAlgn="b"/>
                      <a:r>
                        <a:rPr lang="nl-NL" sz="1100">
                          <a:effectLst/>
                          <a:highlight>
                            <a:srgbClr val="92D050"/>
                          </a:highlight>
                          <a:latin typeface="Calibri" panose="020F0502020204030204" pitchFamily="34" charset="0"/>
                        </a:rPr>
                        <a:t>17.000 </a:t>
                      </a:r>
                    </a:p>
                  </a:txBody>
                  <a:tcPr marL="9525" marR="9525" marT="9525" anchor="b">
                    <a:lnL>
                      <a:noFill/>
                    </a:lnL>
                    <a:lnR>
                      <a:noFill/>
                    </a:lnR>
                    <a:lnT>
                      <a:noFill/>
                    </a:lnT>
                    <a:lnB>
                      <a:noFill/>
                    </a:lnB>
                    <a:solidFill>
                      <a:srgbClr val="92D050"/>
                    </a:solidFill>
                  </a:tcPr>
                </a:tc>
                <a:extLst>
                  <a:ext uri="{0D108BD9-81ED-4DB2-BD59-A6C34878D82A}">
                    <a16:rowId xmlns:a16="http://schemas.microsoft.com/office/drawing/2014/main" val="1576883772"/>
                  </a:ext>
                </a:extLst>
              </a:tr>
              <a:tr h="180975">
                <a:tc>
                  <a:txBody>
                    <a:bodyPr/>
                    <a:lstStyle/>
                    <a:p>
                      <a:pPr fontAlgn="b"/>
                      <a:r>
                        <a:rPr lang="nl-NL" sz="1100">
                          <a:effectLst/>
                          <a:highlight>
                            <a:srgbClr val="B4C6E7"/>
                          </a:highlight>
                          <a:latin typeface="Calibri" panose="020F0502020204030204" pitchFamily="34" charset="0"/>
                        </a:rPr>
                        <a:t>Deskundigheidsbevordering</a:t>
                      </a:r>
                    </a:p>
                  </a:txBody>
                  <a:tcPr marL="9525" marR="9525" marT="9525" anchor="b">
                    <a:lnL>
                      <a:noFill/>
                    </a:lnL>
                    <a:lnR>
                      <a:noFill/>
                    </a:lnR>
                    <a:lnT>
                      <a:noFill/>
                    </a:lnT>
                    <a:lnB>
                      <a:noFill/>
                    </a:lnB>
                    <a:solidFill>
                      <a:srgbClr val="B4C6E7"/>
                    </a:solidFill>
                  </a:tcPr>
                </a:tc>
                <a:tc>
                  <a:txBody>
                    <a:bodyPr/>
                    <a:lstStyle/>
                    <a:p>
                      <a:pPr algn="r" fontAlgn="b"/>
                      <a:r>
                        <a:rPr lang="nl-NL" sz="1100">
                          <a:effectLst/>
                          <a:highlight>
                            <a:srgbClr val="B4C6E7"/>
                          </a:highlight>
                          <a:latin typeface="Calibri" panose="020F0502020204030204" pitchFamily="34" charset="0"/>
                        </a:rPr>
                        <a:t>5.895 </a:t>
                      </a:r>
                    </a:p>
                  </a:txBody>
                  <a:tcPr marL="9525" marR="9525" marT="9525" anchor="b">
                    <a:lnL>
                      <a:noFill/>
                    </a:lnL>
                    <a:lnR>
                      <a:noFill/>
                    </a:lnR>
                    <a:lnT>
                      <a:noFill/>
                    </a:lnT>
                    <a:lnB>
                      <a:noFill/>
                    </a:lnB>
                    <a:solidFill>
                      <a:srgbClr val="B4C6E7"/>
                    </a:solidFill>
                  </a:tcPr>
                </a:tc>
                <a:extLst>
                  <a:ext uri="{0D108BD9-81ED-4DB2-BD59-A6C34878D82A}">
                    <a16:rowId xmlns:a16="http://schemas.microsoft.com/office/drawing/2014/main" val="4274133755"/>
                  </a:ext>
                </a:extLst>
              </a:tr>
              <a:tr h="180975">
                <a:tc>
                  <a:txBody>
                    <a:bodyPr/>
                    <a:lstStyle/>
                    <a:p>
                      <a:pPr fontAlgn="b"/>
                      <a:r>
                        <a:rPr lang="nl-NL" sz="1100">
                          <a:effectLst/>
                          <a:highlight>
                            <a:srgbClr val="FFD966"/>
                          </a:highlight>
                          <a:latin typeface="Calibri" panose="020F0502020204030204" pitchFamily="34" charset="0"/>
                        </a:rPr>
                        <a:t>Vrijwilligersbeheer</a:t>
                      </a:r>
                    </a:p>
                  </a:txBody>
                  <a:tcPr marL="9525" marR="9525" marT="9525" anchor="b">
                    <a:lnL>
                      <a:noFill/>
                    </a:lnL>
                    <a:lnR>
                      <a:noFill/>
                    </a:lnR>
                    <a:lnT>
                      <a:noFill/>
                    </a:lnT>
                    <a:lnB>
                      <a:noFill/>
                    </a:lnB>
                    <a:solidFill>
                      <a:srgbClr val="FFD966"/>
                    </a:solidFill>
                  </a:tcPr>
                </a:tc>
                <a:tc>
                  <a:txBody>
                    <a:bodyPr/>
                    <a:lstStyle/>
                    <a:p>
                      <a:pPr algn="r" fontAlgn="b"/>
                      <a:r>
                        <a:rPr lang="nl-NL" sz="1100">
                          <a:effectLst/>
                          <a:highlight>
                            <a:srgbClr val="FFD966"/>
                          </a:highlight>
                          <a:latin typeface="Calibri" panose="020F0502020204030204" pitchFamily="34" charset="0"/>
                        </a:rPr>
                        <a:t>3.250 </a:t>
                      </a:r>
                    </a:p>
                  </a:txBody>
                  <a:tcPr marL="9525" marR="9525" marT="9525" anchor="b">
                    <a:lnL>
                      <a:noFill/>
                    </a:lnL>
                    <a:lnR>
                      <a:noFill/>
                    </a:lnR>
                    <a:lnT>
                      <a:noFill/>
                    </a:lnT>
                    <a:lnB>
                      <a:noFill/>
                    </a:lnB>
                    <a:solidFill>
                      <a:srgbClr val="FFD966"/>
                    </a:solidFill>
                  </a:tcPr>
                </a:tc>
                <a:extLst>
                  <a:ext uri="{0D108BD9-81ED-4DB2-BD59-A6C34878D82A}">
                    <a16:rowId xmlns:a16="http://schemas.microsoft.com/office/drawing/2014/main" val="3527199394"/>
                  </a:ext>
                </a:extLst>
              </a:tr>
              <a:tr h="180975">
                <a:tc>
                  <a:txBody>
                    <a:bodyPr/>
                    <a:lstStyle/>
                    <a:p>
                      <a:pPr fontAlgn="b"/>
                      <a:r>
                        <a:rPr lang="nl-NL" sz="1100">
                          <a:effectLst/>
                          <a:highlight>
                            <a:srgbClr val="FF6699"/>
                          </a:highlight>
                          <a:latin typeface="Calibri" panose="020F0502020204030204" pitchFamily="34" charset="0"/>
                        </a:rPr>
                        <a:t>Algemene lasten</a:t>
                      </a:r>
                    </a:p>
                  </a:txBody>
                  <a:tcPr marL="9525" marR="9525" marT="9525" anchor="b">
                    <a:lnL>
                      <a:noFill/>
                    </a:lnL>
                    <a:lnR>
                      <a:noFill/>
                    </a:lnR>
                    <a:lnT>
                      <a:noFill/>
                    </a:lnT>
                    <a:lnB>
                      <a:noFill/>
                    </a:lnB>
                    <a:solidFill>
                      <a:srgbClr val="FF6699"/>
                    </a:solidFill>
                  </a:tcPr>
                </a:tc>
                <a:tc>
                  <a:txBody>
                    <a:bodyPr/>
                    <a:lstStyle/>
                    <a:p>
                      <a:pPr algn="r" fontAlgn="b"/>
                      <a:r>
                        <a:rPr lang="nl-NL" sz="1100">
                          <a:effectLst/>
                          <a:highlight>
                            <a:srgbClr val="FF6699"/>
                          </a:highlight>
                          <a:latin typeface="Calibri" panose="020F0502020204030204" pitchFamily="34" charset="0"/>
                        </a:rPr>
                        <a:t>11.031 </a:t>
                      </a:r>
                    </a:p>
                  </a:txBody>
                  <a:tcPr marL="9525" marR="9525" marT="9525" anchor="b">
                    <a:lnL>
                      <a:noFill/>
                    </a:lnL>
                    <a:lnR>
                      <a:noFill/>
                    </a:lnR>
                    <a:lnT>
                      <a:noFill/>
                    </a:lnT>
                    <a:lnB>
                      <a:noFill/>
                    </a:lnB>
                    <a:solidFill>
                      <a:srgbClr val="FF6699"/>
                    </a:solidFill>
                  </a:tcPr>
                </a:tc>
                <a:extLst>
                  <a:ext uri="{0D108BD9-81ED-4DB2-BD59-A6C34878D82A}">
                    <a16:rowId xmlns:a16="http://schemas.microsoft.com/office/drawing/2014/main" val="2898585549"/>
                  </a:ext>
                </a:extLst>
              </a:tr>
              <a:tr h="180975">
                <a:tc>
                  <a:txBody>
                    <a:bodyPr/>
                    <a:lstStyle/>
                    <a:p>
                      <a:pPr fontAlgn="b"/>
                      <a:r>
                        <a:rPr lang="nl-NL" sz="1100">
                          <a:effectLst/>
                          <a:highlight>
                            <a:srgbClr val="ED7D31"/>
                          </a:highlight>
                          <a:latin typeface="Calibri" panose="020F0502020204030204" pitchFamily="34" charset="0"/>
                        </a:rPr>
                        <a:t>Informatie en Advies</a:t>
                      </a:r>
                    </a:p>
                  </a:txBody>
                  <a:tcPr marL="9525" marR="9525" marT="9525" anchor="b">
                    <a:lnL>
                      <a:noFill/>
                    </a:lnL>
                    <a:lnR>
                      <a:noFill/>
                    </a:lnR>
                    <a:lnT>
                      <a:noFill/>
                    </a:lnT>
                    <a:lnB>
                      <a:noFill/>
                    </a:lnB>
                    <a:solidFill>
                      <a:srgbClr val="ED7D31"/>
                    </a:solidFill>
                  </a:tcPr>
                </a:tc>
                <a:tc>
                  <a:txBody>
                    <a:bodyPr/>
                    <a:lstStyle/>
                    <a:p>
                      <a:pPr algn="r" fontAlgn="b"/>
                      <a:r>
                        <a:rPr lang="nl-NL" sz="1100">
                          <a:effectLst/>
                          <a:highlight>
                            <a:srgbClr val="ED7D31"/>
                          </a:highlight>
                          <a:latin typeface="Calibri" panose="020F0502020204030204" pitchFamily="34" charset="0"/>
                        </a:rPr>
                        <a:t>10.000 </a:t>
                      </a:r>
                    </a:p>
                  </a:txBody>
                  <a:tcPr marL="9525" marR="9525" marT="9525" anchor="b">
                    <a:lnL>
                      <a:noFill/>
                    </a:lnL>
                    <a:lnR>
                      <a:noFill/>
                    </a:lnR>
                    <a:lnT>
                      <a:noFill/>
                    </a:lnT>
                    <a:lnB>
                      <a:noFill/>
                    </a:lnB>
                    <a:solidFill>
                      <a:srgbClr val="ED7D31"/>
                    </a:solidFill>
                  </a:tcPr>
                </a:tc>
                <a:extLst>
                  <a:ext uri="{0D108BD9-81ED-4DB2-BD59-A6C34878D82A}">
                    <a16:rowId xmlns:a16="http://schemas.microsoft.com/office/drawing/2014/main" val="1370336398"/>
                  </a:ext>
                </a:extLst>
              </a:tr>
              <a:tr h="180975">
                <a:tc>
                  <a:txBody>
                    <a:bodyPr/>
                    <a:lstStyle/>
                    <a:p>
                      <a:pPr fontAlgn="b"/>
                      <a:r>
                        <a:rPr lang="nl-NL" sz="1100" b="1">
                          <a:effectLst/>
                          <a:highlight>
                            <a:srgbClr val="00B050"/>
                          </a:highlight>
                          <a:latin typeface="Calibri" panose="020F0502020204030204" pitchFamily="34" charset="0"/>
                        </a:rPr>
                        <a:t>Totaal begrote lasten</a:t>
                      </a:r>
                    </a:p>
                  </a:txBody>
                  <a:tcPr marL="9525" marR="9525" marT="9525" anchor="b">
                    <a:lnL>
                      <a:noFill/>
                    </a:lnL>
                    <a:lnR>
                      <a:noFill/>
                    </a:lnR>
                    <a:lnT>
                      <a:noFill/>
                    </a:lnT>
                    <a:lnB>
                      <a:noFill/>
                    </a:lnB>
                    <a:solidFill>
                      <a:srgbClr val="00B050"/>
                    </a:solidFill>
                  </a:tcPr>
                </a:tc>
                <a:tc>
                  <a:txBody>
                    <a:bodyPr/>
                    <a:lstStyle/>
                    <a:p>
                      <a:pPr algn="r" fontAlgn="b"/>
                      <a:r>
                        <a:rPr lang="nl-NL" sz="1100" b="1">
                          <a:effectLst/>
                          <a:highlight>
                            <a:srgbClr val="00B050"/>
                          </a:highlight>
                          <a:latin typeface="Calibri" panose="020F0502020204030204" pitchFamily="34" charset="0"/>
                        </a:rPr>
                        <a:t>109.667 </a:t>
                      </a:r>
                    </a:p>
                  </a:txBody>
                  <a:tcPr marL="9525" marR="9525" marT="9525" anchor="b">
                    <a:lnL>
                      <a:noFill/>
                    </a:lnL>
                    <a:lnR>
                      <a:noFill/>
                    </a:lnR>
                    <a:lnT>
                      <a:noFill/>
                    </a:lnT>
                    <a:lnB>
                      <a:noFill/>
                    </a:lnB>
                    <a:solidFill>
                      <a:srgbClr val="00B050"/>
                    </a:solidFill>
                  </a:tcPr>
                </a:tc>
                <a:extLst>
                  <a:ext uri="{0D108BD9-81ED-4DB2-BD59-A6C34878D82A}">
                    <a16:rowId xmlns:a16="http://schemas.microsoft.com/office/drawing/2014/main" val="2106351224"/>
                  </a:ext>
                </a:extLst>
              </a:tr>
            </a:tbl>
          </a:graphicData>
        </a:graphic>
      </p:graphicFrame>
      <p:graphicFrame>
        <p:nvGraphicFramePr>
          <p:cNvPr id="8" name="Tabel 7">
            <a:extLst>
              <a:ext uri="{FF2B5EF4-FFF2-40B4-BE49-F238E27FC236}">
                <a16:creationId xmlns:a16="http://schemas.microsoft.com/office/drawing/2014/main" id="{9CA10B58-0B64-31B8-8C54-A275555848A5}"/>
              </a:ext>
            </a:extLst>
          </p:cNvPr>
          <p:cNvGraphicFramePr>
            <a:graphicFrameLocks noGrp="1"/>
          </p:cNvGraphicFramePr>
          <p:nvPr>
            <p:extLst>
              <p:ext uri="{D42A27DB-BD31-4B8C-83A1-F6EECF244321}">
                <p14:modId xmlns:p14="http://schemas.microsoft.com/office/powerpoint/2010/main" val="399887994"/>
              </p:ext>
            </p:extLst>
          </p:nvPr>
        </p:nvGraphicFramePr>
        <p:xfrm>
          <a:off x="5671580" y="2544102"/>
          <a:ext cx="3670300" cy="1337310"/>
        </p:xfrm>
        <a:graphic>
          <a:graphicData uri="http://schemas.openxmlformats.org/drawingml/2006/table">
            <a:tbl>
              <a:tblPr bandRow="1">
                <a:tableStyleId>{5C22544A-7EE6-4342-B048-85BDC9FD1C3A}</a:tableStyleId>
              </a:tblPr>
              <a:tblGrid>
                <a:gridCol w="2692400">
                  <a:extLst>
                    <a:ext uri="{9D8B030D-6E8A-4147-A177-3AD203B41FA5}">
                      <a16:colId xmlns:a16="http://schemas.microsoft.com/office/drawing/2014/main" val="304847637"/>
                    </a:ext>
                  </a:extLst>
                </a:gridCol>
                <a:gridCol w="977900">
                  <a:extLst>
                    <a:ext uri="{9D8B030D-6E8A-4147-A177-3AD203B41FA5}">
                      <a16:colId xmlns:a16="http://schemas.microsoft.com/office/drawing/2014/main" val="1380993534"/>
                    </a:ext>
                  </a:extLst>
                </a:gridCol>
              </a:tblGrid>
              <a:tr h="180975">
                <a:tc>
                  <a:txBody>
                    <a:bodyPr/>
                    <a:lstStyle/>
                    <a:p>
                      <a:pPr fontAlgn="b"/>
                      <a:r>
                        <a:rPr lang="nl-NL" sz="1100" b="1">
                          <a:effectLst/>
                          <a:highlight>
                            <a:srgbClr val="92D050"/>
                          </a:highlight>
                          <a:latin typeface="Calibri" panose="020F0502020204030204" pitchFamily="34" charset="0"/>
                        </a:rPr>
                        <a:t>Inkomsten soort</a:t>
                      </a:r>
                    </a:p>
                  </a:txBody>
                  <a:tcPr marL="9525" marR="9525" marT="9525" anchor="b">
                    <a:lnL>
                      <a:noFill/>
                    </a:lnL>
                    <a:lnR>
                      <a:noFill/>
                    </a:lnR>
                    <a:lnT>
                      <a:noFill/>
                    </a:lnT>
                    <a:lnB>
                      <a:noFill/>
                    </a:lnB>
                    <a:solidFill>
                      <a:srgbClr val="92D050"/>
                    </a:solidFill>
                  </a:tcPr>
                </a:tc>
                <a:tc>
                  <a:txBody>
                    <a:bodyPr/>
                    <a:lstStyle/>
                    <a:p>
                      <a:pPr algn="r" fontAlgn="b"/>
                      <a:r>
                        <a:rPr lang="nl-NL" sz="1100" b="1">
                          <a:effectLst/>
                          <a:highlight>
                            <a:srgbClr val="92D050"/>
                          </a:highlight>
                          <a:latin typeface="Calibri" panose="020F0502020204030204" pitchFamily="34" charset="0"/>
                        </a:rPr>
                        <a:t>Begroting Baten</a:t>
                      </a:r>
                    </a:p>
                  </a:txBody>
                  <a:tcPr marL="9525" marR="9525" marT="9525" anchor="b">
                    <a:lnL>
                      <a:noFill/>
                    </a:lnL>
                    <a:lnR>
                      <a:noFill/>
                    </a:lnR>
                    <a:lnT>
                      <a:noFill/>
                    </a:lnT>
                    <a:lnB>
                      <a:noFill/>
                    </a:lnB>
                    <a:solidFill>
                      <a:srgbClr val="92D050"/>
                    </a:solidFill>
                  </a:tcPr>
                </a:tc>
                <a:extLst>
                  <a:ext uri="{0D108BD9-81ED-4DB2-BD59-A6C34878D82A}">
                    <a16:rowId xmlns:a16="http://schemas.microsoft.com/office/drawing/2014/main" val="2988252010"/>
                  </a:ext>
                </a:extLst>
              </a:tr>
              <a:tr h="180975">
                <a:tc>
                  <a:txBody>
                    <a:bodyPr/>
                    <a:lstStyle/>
                    <a:p>
                      <a:pPr fontAlgn="b"/>
                      <a:r>
                        <a:rPr lang="nl-NL" sz="1100">
                          <a:effectLst/>
                          <a:highlight>
                            <a:srgbClr val="FFFF00"/>
                          </a:highlight>
                          <a:latin typeface="Calibri" panose="020F0502020204030204" pitchFamily="34" charset="0"/>
                        </a:rPr>
                        <a:t>Fondsenwerving tbv activiteiten</a:t>
                      </a:r>
                    </a:p>
                  </a:txBody>
                  <a:tcPr marL="9525" marR="9525" marT="9525" anchor="b">
                    <a:lnL>
                      <a:noFill/>
                    </a:lnL>
                    <a:lnR>
                      <a:noFill/>
                    </a:lnR>
                    <a:lnT>
                      <a:noFill/>
                    </a:lnT>
                    <a:lnB>
                      <a:noFill/>
                    </a:lnB>
                    <a:solidFill>
                      <a:srgbClr val="FFFF00"/>
                    </a:solidFill>
                  </a:tcPr>
                </a:tc>
                <a:tc>
                  <a:txBody>
                    <a:bodyPr/>
                    <a:lstStyle/>
                    <a:p>
                      <a:pPr algn="r" fontAlgn="b"/>
                      <a:r>
                        <a:rPr lang="nl-NL" sz="1100">
                          <a:effectLst/>
                          <a:highlight>
                            <a:srgbClr val="FFFF00"/>
                          </a:highlight>
                          <a:latin typeface="Calibri" panose="020F0502020204030204" pitchFamily="34" charset="0"/>
                        </a:rPr>
                        <a:t>10.000 </a:t>
                      </a:r>
                    </a:p>
                  </a:txBody>
                  <a:tcPr marL="9525" marR="9525" marT="9525" anchor="b">
                    <a:lnL>
                      <a:noFill/>
                    </a:lnL>
                    <a:lnR>
                      <a:noFill/>
                    </a:lnR>
                    <a:lnT>
                      <a:noFill/>
                    </a:lnT>
                    <a:lnB>
                      <a:noFill/>
                    </a:lnB>
                    <a:solidFill>
                      <a:srgbClr val="FFFF00"/>
                    </a:solidFill>
                  </a:tcPr>
                </a:tc>
                <a:extLst>
                  <a:ext uri="{0D108BD9-81ED-4DB2-BD59-A6C34878D82A}">
                    <a16:rowId xmlns:a16="http://schemas.microsoft.com/office/drawing/2014/main" val="1878932274"/>
                  </a:ext>
                </a:extLst>
              </a:tr>
              <a:tr h="180975">
                <a:tc>
                  <a:txBody>
                    <a:bodyPr/>
                    <a:lstStyle/>
                    <a:p>
                      <a:pPr fontAlgn="b"/>
                      <a:r>
                        <a:rPr lang="nl-NL" sz="1100">
                          <a:effectLst/>
                          <a:highlight>
                            <a:srgbClr val="FF99FF"/>
                          </a:highlight>
                          <a:latin typeface="Calibri" panose="020F0502020204030204" pitchFamily="34" charset="0"/>
                        </a:rPr>
                        <a:t>Algemene donaties</a:t>
                      </a:r>
                    </a:p>
                  </a:txBody>
                  <a:tcPr marL="9525" marR="9525" marT="9525" anchor="b">
                    <a:lnL>
                      <a:noFill/>
                    </a:lnL>
                    <a:lnR>
                      <a:noFill/>
                    </a:lnR>
                    <a:lnT>
                      <a:noFill/>
                    </a:lnT>
                    <a:lnB>
                      <a:noFill/>
                    </a:lnB>
                    <a:solidFill>
                      <a:srgbClr val="FF99FF"/>
                    </a:solidFill>
                  </a:tcPr>
                </a:tc>
                <a:tc>
                  <a:txBody>
                    <a:bodyPr/>
                    <a:lstStyle/>
                    <a:p>
                      <a:pPr algn="r" fontAlgn="b"/>
                      <a:r>
                        <a:rPr lang="nl-NL" sz="1100">
                          <a:effectLst/>
                          <a:highlight>
                            <a:srgbClr val="FF99FF"/>
                          </a:highlight>
                          <a:latin typeface="Calibri" panose="020F0502020204030204" pitchFamily="34" charset="0"/>
                        </a:rPr>
                        <a:t>50.000 </a:t>
                      </a:r>
                    </a:p>
                  </a:txBody>
                  <a:tcPr marL="9525" marR="9525" marT="9525" anchor="b">
                    <a:lnL>
                      <a:noFill/>
                    </a:lnL>
                    <a:lnR>
                      <a:noFill/>
                    </a:lnR>
                    <a:lnT>
                      <a:noFill/>
                    </a:lnT>
                    <a:lnB>
                      <a:noFill/>
                    </a:lnB>
                    <a:solidFill>
                      <a:srgbClr val="FF99FF"/>
                    </a:solidFill>
                  </a:tcPr>
                </a:tc>
                <a:extLst>
                  <a:ext uri="{0D108BD9-81ED-4DB2-BD59-A6C34878D82A}">
                    <a16:rowId xmlns:a16="http://schemas.microsoft.com/office/drawing/2014/main" val="1057480089"/>
                  </a:ext>
                </a:extLst>
              </a:tr>
              <a:tr h="180975">
                <a:tc>
                  <a:txBody>
                    <a:bodyPr/>
                    <a:lstStyle/>
                    <a:p>
                      <a:pPr fontAlgn="b"/>
                      <a:r>
                        <a:rPr lang="nl-NL" sz="1100">
                          <a:effectLst/>
                          <a:highlight>
                            <a:srgbClr val="9BC2E6"/>
                          </a:highlight>
                          <a:latin typeface="Calibri" panose="020F0502020204030204" pitchFamily="34" charset="0"/>
                        </a:rPr>
                        <a:t>Deelnemersbijdragen activiteiten</a:t>
                      </a:r>
                    </a:p>
                  </a:txBody>
                  <a:tcPr marL="9525" marR="9525" marT="9525" anchor="b">
                    <a:lnL>
                      <a:noFill/>
                    </a:lnL>
                    <a:lnR>
                      <a:noFill/>
                    </a:lnR>
                    <a:lnT>
                      <a:noFill/>
                    </a:lnT>
                    <a:lnB>
                      <a:noFill/>
                    </a:lnB>
                    <a:solidFill>
                      <a:srgbClr val="9BC2E6"/>
                    </a:solidFill>
                  </a:tcPr>
                </a:tc>
                <a:tc>
                  <a:txBody>
                    <a:bodyPr/>
                    <a:lstStyle/>
                    <a:p>
                      <a:pPr algn="r" fontAlgn="b"/>
                      <a:r>
                        <a:rPr lang="nl-NL" sz="1100">
                          <a:effectLst/>
                          <a:highlight>
                            <a:srgbClr val="9BC2E6"/>
                          </a:highlight>
                          <a:latin typeface="Calibri" panose="020F0502020204030204" pitchFamily="34" charset="0"/>
                        </a:rPr>
                        <a:t>15.000 </a:t>
                      </a:r>
                    </a:p>
                  </a:txBody>
                  <a:tcPr marL="9525" marR="9525" marT="9525" anchor="b">
                    <a:lnL>
                      <a:noFill/>
                    </a:lnL>
                    <a:lnR>
                      <a:noFill/>
                    </a:lnR>
                    <a:lnT>
                      <a:noFill/>
                    </a:lnT>
                    <a:lnB>
                      <a:noFill/>
                    </a:lnB>
                    <a:solidFill>
                      <a:srgbClr val="9BC2E6"/>
                    </a:solidFill>
                  </a:tcPr>
                </a:tc>
                <a:extLst>
                  <a:ext uri="{0D108BD9-81ED-4DB2-BD59-A6C34878D82A}">
                    <a16:rowId xmlns:a16="http://schemas.microsoft.com/office/drawing/2014/main" val="633130507"/>
                  </a:ext>
                </a:extLst>
              </a:tr>
              <a:tr h="180975">
                <a:tc>
                  <a:txBody>
                    <a:bodyPr/>
                    <a:lstStyle/>
                    <a:p>
                      <a:pPr fontAlgn="b"/>
                      <a:r>
                        <a:rPr lang="nl-NL" sz="1100">
                          <a:effectLst/>
                          <a:highlight>
                            <a:srgbClr val="FFC000"/>
                          </a:highlight>
                          <a:latin typeface="Calibri" panose="020F0502020204030204" pitchFamily="34" charset="0"/>
                        </a:rPr>
                        <a:t>Gebruik van bestemmingsreserves</a:t>
                      </a:r>
                    </a:p>
                  </a:txBody>
                  <a:tcPr marL="9525" marR="9525" marT="9525" anchor="b">
                    <a:lnL>
                      <a:noFill/>
                    </a:lnL>
                    <a:lnR>
                      <a:noFill/>
                    </a:lnR>
                    <a:lnT>
                      <a:noFill/>
                    </a:lnT>
                    <a:lnB>
                      <a:noFill/>
                    </a:lnB>
                    <a:solidFill>
                      <a:srgbClr val="FFC000"/>
                    </a:solidFill>
                  </a:tcPr>
                </a:tc>
                <a:tc>
                  <a:txBody>
                    <a:bodyPr/>
                    <a:lstStyle/>
                    <a:p>
                      <a:pPr algn="r" fontAlgn="b"/>
                      <a:r>
                        <a:rPr lang="nl-NL" sz="1100">
                          <a:effectLst/>
                          <a:highlight>
                            <a:srgbClr val="FFC000"/>
                          </a:highlight>
                          <a:latin typeface="Calibri" panose="020F0502020204030204" pitchFamily="34" charset="0"/>
                        </a:rPr>
                        <a:t>34.667 </a:t>
                      </a:r>
                    </a:p>
                  </a:txBody>
                  <a:tcPr marL="9525" marR="9525" marT="9525" anchor="b">
                    <a:lnL>
                      <a:noFill/>
                    </a:lnL>
                    <a:lnR>
                      <a:noFill/>
                    </a:lnR>
                    <a:lnT>
                      <a:noFill/>
                    </a:lnT>
                    <a:lnB>
                      <a:noFill/>
                    </a:lnB>
                    <a:solidFill>
                      <a:srgbClr val="FFC000"/>
                    </a:solidFill>
                  </a:tcPr>
                </a:tc>
                <a:extLst>
                  <a:ext uri="{0D108BD9-81ED-4DB2-BD59-A6C34878D82A}">
                    <a16:rowId xmlns:a16="http://schemas.microsoft.com/office/drawing/2014/main" val="4041529546"/>
                  </a:ext>
                </a:extLst>
              </a:tr>
              <a:tr h="180975">
                <a:tc>
                  <a:txBody>
                    <a:bodyPr/>
                    <a:lstStyle/>
                    <a:p>
                      <a:pPr fontAlgn="b"/>
                      <a:r>
                        <a:rPr lang="nl-NL" sz="1100" b="1">
                          <a:effectLst/>
                          <a:highlight>
                            <a:srgbClr val="00B050"/>
                          </a:highlight>
                          <a:latin typeface="Calibri" panose="020F0502020204030204" pitchFamily="34" charset="0"/>
                        </a:rPr>
                        <a:t>Totaal begrote baten</a:t>
                      </a:r>
                    </a:p>
                  </a:txBody>
                  <a:tcPr marL="9525" marR="9525" marT="9525" anchor="b">
                    <a:lnL>
                      <a:noFill/>
                    </a:lnL>
                    <a:lnR>
                      <a:noFill/>
                    </a:lnR>
                    <a:lnT>
                      <a:noFill/>
                    </a:lnT>
                    <a:lnB>
                      <a:noFill/>
                    </a:lnB>
                    <a:solidFill>
                      <a:srgbClr val="00B050"/>
                    </a:solidFill>
                  </a:tcPr>
                </a:tc>
                <a:tc>
                  <a:txBody>
                    <a:bodyPr/>
                    <a:lstStyle/>
                    <a:p>
                      <a:pPr algn="r" fontAlgn="b"/>
                      <a:r>
                        <a:rPr lang="nl-NL" sz="1100" b="1">
                          <a:effectLst/>
                          <a:highlight>
                            <a:srgbClr val="00B050"/>
                          </a:highlight>
                          <a:latin typeface="Calibri" panose="020F0502020204030204" pitchFamily="34" charset="0"/>
                        </a:rPr>
                        <a:t>109.667 </a:t>
                      </a:r>
                    </a:p>
                  </a:txBody>
                  <a:tcPr marL="9525" marR="9525" marT="9525" anchor="b">
                    <a:lnL>
                      <a:noFill/>
                    </a:lnL>
                    <a:lnR>
                      <a:noFill/>
                    </a:lnR>
                    <a:lnT>
                      <a:noFill/>
                    </a:lnT>
                    <a:lnB>
                      <a:noFill/>
                    </a:lnB>
                    <a:solidFill>
                      <a:srgbClr val="00B050"/>
                    </a:solidFill>
                  </a:tcPr>
                </a:tc>
                <a:extLst>
                  <a:ext uri="{0D108BD9-81ED-4DB2-BD59-A6C34878D82A}">
                    <a16:rowId xmlns:a16="http://schemas.microsoft.com/office/drawing/2014/main" val="1543095352"/>
                  </a:ext>
                </a:extLst>
              </a:tr>
            </a:tbl>
          </a:graphicData>
        </a:graphic>
      </p:graphicFrame>
    </p:spTree>
    <p:extLst>
      <p:ext uri="{BB962C8B-B14F-4D97-AF65-F5344CB8AC3E}">
        <p14:creationId xmlns:p14="http://schemas.microsoft.com/office/powerpoint/2010/main" val="906778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E49C96-6FBF-40F3-BEA8-026BA04CE800}"/>
              </a:ext>
            </a:extLst>
          </p:cNvPr>
          <p:cNvSpPr>
            <a:spLocks noGrp="1"/>
          </p:cNvSpPr>
          <p:nvPr>
            <p:ph type="title"/>
          </p:nvPr>
        </p:nvSpPr>
        <p:spPr/>
        <p:txBody>
          <a:bodyPr/>
          <a:lstStyle/>
          <a:p>
            <a:r>
              <a:rPr lang="nl-NL"/>
              <a:t>Financiën - fondsenwerving</a:t>
            </a:r>
          </a:p>
        </p:txBody>
      </p:sp>
      <p:sp>
        <p:nvSpPr>
          <p:cNvPr id="5" name="Content Placeholder 4">
            <a:extLst>
              <a:ext uri="{FF2B5EF4-FFF2-40B4-BE49-F238E27FC236}">
                <a16:creationId xmlns:a16="http://schemas.microsoft.com/office/drawing/2014/main" id="{0EE5EB51-B538-4C2A-AB28-91842C9083F0}"/>
              </a:ext>
            </a:extLst>
          </p:cNvPr>
          <p:cNvSpPr>
            <a:spLocks noGrp="1"/>
          </p:cNvSpPr>
          <p:nvPr>
            <p:ph sz="half" idx="1"/>
          </p:nvPr>
        </p:nvSpPr>
        <p:spPr>
          <a:xfrm>
            <a:off x="838201" y="2216576"/>
            <a:ext cx="10515599" cy="4075939"/>
          </a:xfrm>
        </p:spPr>
        <p:txBody>
          <a:bodyPr vert="horz" lIns="91440" tIns="45720" rIns="91440" bIns="45720" rtlCol="0" anchor="t">
            <a:normAutofit/>
          </a:bodyPr>
          <a:lstStyle/>
          <a:p>
            <a:pPr marL="0" indent="0">
              <a:lnSpc>
                <a:spcPct val="120000"/>
              </a:lnSpc>
              <a:buNone/>
            </a:pPr>
            <a:r>
              <a:rPr lang="nl-NL" sz="1200" dirty="0">
                <a:latin typeface="Helvetica"/>
                <a:cs typeface="Helvetica"/>
              </a:rPr>
              <a:t>Het fondsenwervingsteam wordt in principe in alle 4 de regio’s vertegenwoordigd. Hierdoor kunnen we de samenwerking met en tussen </a:t>
            </a:r>
            <a:br>
              <a:rPr lang="nl-NL" sz="1200" dirty="0">
                <a:latin typeface="Helvetica"/>
                <a:cs typeface="Helvetica"/>
              </a:rPr>
            </a:br>
            <a:r>
              <a:rPr lang="nl-NL" sz="1200" dirty="0">
                <a:latin typeface="Helvetica"/>
                <a:cs typeface="Helvetica"/>
              </a:rPr>
              <a:t>de regio’s steeds verder verbeteren, zodat de financiering van projecten helderder en makkelijker wordt voor de regio’s en het fondsenwervingsteam. George Langenberg vertegenwoordigt regio Oost, Lisette Sala regio West en oud-bestuurslid </a:t>
            </a:r>
            <a:r>
              <a:rPr lang="nl-NL" sz="1200" dirty="0" err="1">
                <a:latin typeface="Helvetica"/>
                <a:cs typeface="Helvetica"/>
              </a:rPr>
              <a:t>Dorrit</a:t>
            </a:r>
            <a:r>
              <a:rPr lang="nl-NL" sz="1200" dirty="0">
                <a:latin typeface="Helvetica"/>
                <a:cs typeface="Helvetica"/>
              </a:rPr>
              <a:t> Sliepen is in 2023 als coördinator van het fondsenwervingsteam gestart. Voor de regio's Zuid en Noord hebben we vacatures uitstaan. </a:t>
            </a:r>
            <a:endParaRPr lang="nl-NL" sz="1200" dirty="0">
              <a:cs typeface="Helvetica" pitchFamily="2" charset="0"/>
            </a:endParaRPr>
          </a:p>
          <a:p>
            <a:pPr marL="0" indent="0">
              <a:lnSpc>
                <a:spcPct val="120000"/>
              </a:lnSpc>
              <a:buNone/>
            </a:pPr>
            <a:r>
              <a:rPr lang="nl-NL" sz="1200" dirty="0">
                <a:latin typeface="Helvetica"/>
                <a:cs typeface="Helvetica"/>
              </a:rPr>
              <a:t>De twee weekenden die in 2023 zijn georganiseerd, zijn deels </a:t>
            </a:r>
            <a:r>
              <a:rPr lang="nl-NL" sz="1200" dirty="0" err="1">
                <a:latin typeface="Helvetica"/>
                <a:cs typeface="Helvetica"/>
              </a:rPr>
              <a:t>gefund</a:t>
            </a:r>
            <a:r>
              <a:rPr lang="nl-NL" sz="1200" dirty="0">
                <a:latin typeface="Helvetica"/>
                <a:cs typeface="Helvetica"/>
              </a:rPr>
              <a:t> met een bijdrage van Lionsclub Westerbork en een bijdrage van Stichting Het Kempenkind welke middels een sponsorloop een prachtige bijdrage heeft kunnen leveren. Ook Stichting Het Maagdenhuis heeft het weekend dat in november door regio Oost is georganiseerd met een prachtige bijdrage kunnen helpen. </a:t>
            </a:r>
          </a:p>
          <a:p>
            <a:pPr marL="0" indent="0">
              <a:lnSpc>
                <a:spcPct val="120000"/>
              </a:lnSpc>
              <a:buNone/>
            </a:pPr>
            <a:r>
              <a:rPr lang="nl-NL" sz="1200" dirty="0">
                <a:latin typeface="Helvetica"/>
                <a:cs typeface="Helvetica"/>
              </a:rPr>
              <a:t>Ondanks dat we minder activiteiten hebben kunnen organiseren en dus ook minder zichtbaar zijn geweest dan de pre-covid jaren, hebben we toch weer veel donaties ontvangen vanuit diverse hoeken. Een onverwachte erfenis, een prachtige bijdrage van maar liefst EUR 10.000,- van de heer Willems, en zoveel donaties via Geef.nl of doneeractie.nl. En we blijven gelukkig gesteund worden door particulieren die ons met kleinere bedragen maandelijks steunen.</a:t>
            </a:r>
            <a:endParaRPr lang="nl-NL" sz="1200" dirty="0">
              <a:cs typeface="Helvetica"/>
            </a:endParaRPr>
          </a:p>
          <a:p>
            <a:pPr marL="0" indent="0">
              <a:lnSpc>
                <a:spcPct val="120000"/>
              </a:lnSpc>
              <a:buNone/>
            </a:pPr>
            <a:r>
              <a:rPr lang="nl-NL" sz="1200" dirty="0">
                <a:latin typeface="Helvetica"/>
                <a:cs typeface="Helvetica"/>
              </a:rPr>
              <a:t>Wij zijn al deze fondsen en donateurs zeer dankbaar! </a:t>
            </a:r>
            <a:endParaRPr lang="nl-NL" sz="1200" dirty="0">
              <a:cs typeface="Helvetica"/>
            </a:endParaRPr>
          </a:p>
          <a:p>
            <a:pPr marL="0" indent="0">
              <a:lnSpc>
                <a:spcPct val="120000"/>
              </a:lnSpc>
              <a:buNone/>
            </a:pPr>
            <a:endParaRPr lang="nl-NL" sz="1200">
              <a:cs typeface="Helvetica"/>
            </a:endParaRPr>
          </a:p>
        </p:txBody>
      </p:sp>
      <p:sp>
        <p:nvSpPr>
          <p:cNvPr id="4" name="Tekstvak 3">
            <a:extLst>
              <a:ext uri="{FF2B5EF4-FFF2-40B4-BE49-F238E27FC236}">
                <a16:creationId xmlns:a16="http://schemas.microsoft.com/office/drawing/2014/main" id="{30A40B6E-B97D-4E57-875C-A7F9AE5ECC2F}"/>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6" name="Tekstvak 5">
            <a:extLst>
              <a:ext uri="{FF2B5EF4-FFF2-40B4-BE49-F238E27FC236}">
                <a16:creationId xmlns:a16="http://schemas.microsoft.com/office/drawing/2014/main" id="{136DD9DF-4F2C-4BFA-BF92-09B5839C477A}"/>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11</a:t>
            </a:r>
          </a:p>
        </p:txBody>
      </p:sp>
    </p:spTree>
    <p:extLst>
      <p:ext uri="{BB962C8B-B14F-4D97-AF65-F5344CB8AC3E}">
        <p14:creationId xmlns:p14="http://schemas.microsoft.com/office/powerpoint/2010/main" val="922509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977624-EAEB-46C9-98B6-196C2C01BFD2}"/>
              </a:ext>
            </a:extLst>
          </p:cNvPr>
          <p:cNvSpPr>
            <a:spLocks noGrp="1"/>
          </p:cNvSpPr>
          <p:nvPr>
            <p:ph sz="half" idx="1"/>
          </p:nvPr>
        </p:nvSpPr>
        <p:spPr>
          <a:xfrm>
            <a:off x="838201" y="2155042"/>
            <a:ext cx="10515599" cy="3556844"/>
          </a:xfrm>
        </p:spPr>
        <p:txBody>
          <a:bodyPr>
            <a:normAutofit fontScale="25000" lnSpcReduction="20000"/>
          </a:bodyPr>
          <a:lstStyle/>
          <a:p>
            <a:pPr marL="0" indent="0">
              <a:lnSpc>
                <a:spcPct val="120000"/>
              </a:lnSpc>
              <a:spcBef>
                <a:spcPts val="0"/>
              </a:spcBef>
              <a:buNone/>
            </a:pPr>
            <a:r>
              <a:rPr lang="nl-NL" sz="14000" b="1">
                <a:solidFill>
                  <a:srgbClr val="EE7203"/>
                </a:solidFill>
                <a:ea typeface="+mj-ea"/>
                <a:cs typeface="+mj-cs"/>
              </a:rPr>
              <a:t>CBF</a:t>
            </a:r>
          </a:p>
          <a:p>
            <a:pPr marL="0" indent="0">
              <a:lnSpc>
                <a:spcPct val="120000"/>
              </a:lnSpc>
              <a:spcBef>
                <a:spcPts val="0"/>
              </a:spcBef>
              <a:buNone/>
            </a:pPr>
            <a:r>
              <a:rPr lang="nl-NL" sz="4800"/>
              <a:t>Het Centraal Bureau Fondsenwerving (CBF) is al sinds 1925 de toezichthouder van de goede doelensector. Het CBF beoordeelt goede doelen op een aantal normen waarmee het CBF de functie van kwaliteitsbeoordelaar heeft en tegelijk functioneert als ‘waakhond’ om malafide fondsenwervers te weren. Het CBF streeft zo naar het in stand houden en versterken van het vertrouwen van het publiek in goede doelenorganisaties. In 2011 verkreeg Achter de Regenboog het CBF-certificaat voor kleine goede doelen en deze sindsdien ieder jaar weten te prolongeren. In 2016 heeft het CBF de erkenningen vervangen door het predicaat “Erkend goed doel”. Achter de Regenboog heeft deze erkenning verkregen. Met de veranderende regelgeving en het vertrouwen dat een CBF-erkenning met zich meebrengt heeft het bestuur in 2016 besloten de CBF-erkenning te continueren. De penningmeester ziet erop toe dat de criteria van het CBF bij Achter de Regenboog in acht worden genomen. </a:t>
            </a:r>
          </a:p>
          <a:p>
            <a:pPr marL="0" indent="0">
              <a:lnSpc>
                <a:spcPct val="120000"/>
              </a:lnSpc>
              <a:spcBef>
                <a:spcPts val="0"/>
              </a:spcBef>
              <a:buNone/>
            </a:pPr>
            <a:endParaRPr lang="nl-NL" sz="4800" b="1">
              <a:solidFill>
                <a:srgbClr val="EE7203"/>
              </a:solidFill>
              <a:ea typeface="+mj-ea"/>
              <a:cs typeface="+mj-cs"/>
            </a:endParaRPr>
          </a:p>
          <a:p>
            <a:pPr marL="0" indent="0">
              <a:lnSpc>
                <a:spcPct val="120000"/>
              </a:lnSpc>
              <a:spcBef>
                <a:spcPts val="0"/>
              </a:spcBef>
              <a:buNone/>
            </a:pPr>
            <a:r>
              <a:rPr lang="nl-NL" sz="14000" b="1">
                <a:solidFill>
                  <a:srgbClr val="EE7203"/>
                </a:solidFill>
                <a:ea typeface="+mj-ea"/>
                <a:cs typeface="+mj-cs"/>
              </a:rPr>
              <a:t>ANBI</a:t>
            </a:r>
          </a:p>
          <a:p>
            <a:pPr marL="0" indent="0">
              <a:lnSpc>
                <a:spcPct val="120000"/>
              </a:lnSpc>
              <a:spcBef>
                <a:spcPts val="0"/>
              </a:spcBef>
              <a:buNone/>
            </a:pPr>
            <a:r>
              <a:rPr lang="nl-NL" sz="4800"/>
              <a:t>Sinds 1 januari 2008 kan de Belastingdienst instellingen aanmerken als Algemeen Nut Beogende Instelling (ANBI) wanneer deze aan specifieke criteria voldoen. De ANBI-regeling is een fiscale regeling en kan bepaalde fiscale voordelen geven. Zo kan de donateur – onder zekere voorwaarden – een gift aan een ANBI aftrekken van de inkomstenbelasting. Achter de Regenboog heeft al in januari 2008 de ANBI-status van de Belastingdienst ontvangen en beschikt over een RSIN-nummer: 8022.52.138. Achter de Regenboog voorziet in de mogelijkheid tot het oormerken van geld ten behoeve van activiteiten. De penningmeester ziet erop toe dat de ANBI-regels worden nageleefd binnen Achter de Regenboog. Daarnaast legt Achter de Regenboog ieder jaar de jaarrekening voor aan een erkend accountantsbureau.</a:t>
            </a:r>
          </a:p>
          <a:p>
            <a:endParaRPr lang="en-GB"/>
          </a:p>
        </p:txBody>
      </p:sp>
      <p:sp>
        <p:nvSpPr>
          <p:cNvPr id="3" name="Title 2">
            <a:extLst>
              <a:ext uri="{FF2B5EF4-FFF2-40B4-BE49-F238E27FC236}">
                <a16:creationId xmlns:a16="http://schemas.microsoft.com/office/drawing/2014/main" id="{25E49C96-6FBF-40F3-BEA8-026BA04CE800}"/>
              </a:ext>
            </a:extLst>
          </p:cNvPr>
          <p:cNvSpPr>
            <a:spLocks noGrp="1"/>
          </p:cNvSpPr>
          <p:nvPr>
            <p:ph type="title"/>
          </p:nvPr>
        </p:nvSpPr>
        <p:spPr/>
        <p:txBody>
          <a:bodyPr/>
          <a:lstStyle/>
          <a:p>
            <a:r>
              <a:rPr lang="nl-NL"/>
              <a:t>Financiën - certificering</a:t>
            </a:r>
          </a:p>
        </p:txBody>
      </p:sp>
      <p:pic>
        <p:nvPicPr>
          <p:cNvPr id="4" name="Picture 3">
            <a:extLst>
              <a:ext uri="{FF2B5EF4-FFF2-40B4-BE49-F238E27FC236}">
                <a16:creationId xmlns:a16="http://schemas.microsoft.com/office/drawing/2014/main" id="{1E3A4784-70BA-45A1-9467-A4BB32C74FE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2634" y="4298867"/>
            <a:ext cx="419735" cy="333375"/>
          </a:xfrm>
          <a:prstGeom prst="rect">
            <a:avLst/>
          </a:prstGeom>
          <a:noFill/>
          <a:ln>
            <a:noFill/>
          </a:ln>
        </p:spPr>
      </p:pic>
      <p:pic>
        <p:nvPicPr>
          <p:cNvPr id="5" name="Picture 4">
            <a:extLst>
              <a:ext uri="{FF2B5EF4-FFF2-40B4-BE49-F238E27FC236}">
                <a16:creationId xmlns:a16="http://schemas.microsoft.com/office/drawing/2014/main" id="{B3919C45-98E2-462F-8E51-36B2DA1FAA3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9222" y="2338170"/>
            <a:ext cx="348413" cy="339725"/>
          </a:xfrm>
          <a:prstGeom prst="rect">
            <a:avLst/>
          </a:prstGeom>
          <a:noFill/>
          <a:ln>
            <a:noFill/>
          </a:ln>
        </p:spPr>
      </p:pic>
      <p:sp>
        <p:nvSpPr>
          <p:cNvPr id="6" name="Tekstvak 5">
            <a:extLst>
              <a:ext uri="{FF2B5EF4-FFF2-40B4-BE49-F238E27FC236}">
                <a16:creationId xmlns:a16="http://schemas.microsoft.com/office/drawing/2014/main" id="{60A6D5B7-7FEC-47B1-934D-95D6B209EDF2}"/>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7" name="Tekstvak 6">
            <a:extLst>
              <a:ext uri="{FF2B5EF4-FFF2-40B4-BE49-F238E27FC236}">
                <a16:creationId xmlns:a16="http://schemas.microsoft.com/office/drawing/2014/main" id="{E88CE341-A51C-4E39-9C3E-EDB409A9A324}"/>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12</a:t>
            </a:r>
          </a:p>
        </p:txBody>
      </p:sp>
    </p:spTree>
    <p:extLst>
      <p:ext uri="{BB962C8B-B14F-4D97-AF65-F5344CB8AC3E}">
        <p14:creationId xmlns:p14="http://schemas.microsoft.com/office/powerpoint/2010/main" val="625891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3B2D91-6815-4798-92B4-13D6A9DFC6EC}"/>
              </a:ext>
            </a:extLst>
          </p:cNvPr>
          <p:cNvSpPr>
            <a:spLocks noGrp="1"/>
          </p:cNvSpPr>
          <p:nvPr>
            <p:ph sz="half" idx="1"/>
          </p:nvPr>
        </p:nvSpPr>
        <p:spPr>
          <a:xfrm>
            <a:off x="838199" y="2392446"/>
            <a:ext cx="2514600" cy="3556844"/>
          </a:xfrm>
          <a:solidFill>
            <a:schemeClr val="accent2">
              <a:lumMod val="20000"/>
              <a:lumOff val="80000"/>
            </a:schemeClr>
          </a:solidFill>
          <a:ln w="38100">
            <a:solidFill>
              <a:srgbClr val="EE7203"/>
            </a:solidFill>
          </a:ln>
        </p:spPr>
        <p:txBody>
          <a:bodyPr vert="horz" lIns="91440" tIns="45720" rIns="91440" bIns="45720" rtlCol="0" anchor="t">
            <a:normAutofit/>
          </a:bodyPr>
          <a:lstStyle/>
          <a:p>
            <a:pPr marL="0" indent="0">
              <a:buNone/>
            </a:pPr>
            <a:r>
              <a:rPr lang="nl-NL" sz="1200" b="1">
                <a:latin typeface="Helvetica"/>
                <a:cs typeface="Helvetica"/>
              </a:rPr>
              <a:t>DOEL</a:t>
            </a:r>
            <a:endParaRPr lang="nl-NL" sz="1200">
              <a:latin typeface="Helvetica"/>
              <a:cs typeface="Helvetica" pitchFamily="2" charset="0"/>
            </a:endParaRPr>
          </a:p>
          <a:p>
            <a:pPr marL="0" indent="0">
              <a:buNone/>
            </a:pPr>
            <a:r>
              <a:rPr lang="nl-NL" sz="1200">
                <a:latin typeface="Helvetica"/>
                <a:cs typeface="Helvetica"/>
              </a:rPr>
              <a:t>Achter de Regenboog maakt:</a:t>
            </a:r>
            <a:endParaRPr lang="nl-NL" sz="1200">
              <a:latin typeface="Helvetica"/>
              <a:cs typeface="Helvetica" pitchFamily="2" charset="0"/>
            </a:endParaRPr>
          </a:p>
          <a:p>
            <a:pPr>
              <a:buAutoNum type="arabicPeriod"/>
            </a:pPr>
            <a:r>
              <a:rPr lang="nl-NL" sz="1200" b="1">
                <a:latin typeface="Helvetica"/>
                <a:cs typeface="Helvetica"/>
              </a:rPr>
              <a:t>Professioneel lotgenotencontact </a:t>
            </a:r>
            <a:r>
              <a:rPr lang="nl-NL" sz="1200">
                <a:latin typeface="Helvetica"/>
                <a:cs typeface="Helvetica"/>
              </a:rPr>
              <a:t>mogelijk voor ieder kind dat rouwt om het verlies van een vader, moeder, broertje of zusje; en</a:t>
            </a:r>
          </a:p>
          <a:p>
            <a:pPr>
              <a:buAutoNum type="arabicPeriod"/>
            </a:pPr>
            <a:r>
              <a:rPr lang="nl-NL" sz="1200" b="1">
                <a:latin typeface="Helvetica"/>
                <a:cs typeface="Helvetica"/>
              </a:rPr>
              <a:t>Betrouwbare informatie </a:t>
            </a:r>
            <a:r>
              <a:rPr lang="nl-NL" sz="1200">
                <a:latin typeface="Helvetica"/>
                <a:cs typeface="Helvetica"/>
              </a:rPr>
              <a:t>en advies toegankelijk voor iedereen in de (directe) omgeving van het kind </a:t>
            </a:r>
          </a:p>
          <a:p>
            <a:endParaRPr lang="en-GB">
              <a:cs typeface="Helvetica"/>
            </a:endParaRPr>
          </a:p>
        </p:txBody>
      </p:sp>
      <p:sp>
        <p:nvSpPr>
          <p:cNvPr id="3" name="Title 2">
            <a:extLst>
              <a:ext uri="{FF2B5EF4-FFF2-40B4-BE49-F238E27FC236}">
                <a16:creationId xmlns:a16="http://schemas.microsoft.com/office/drawing/2014/main" id="{C0DAF322-437B-46CC-B17C-20F59A1809CF}"/>
              </a:ext>
            </a:extLst>
          </p:cNvPr>
          <p:cNvSpPr>
            <a:spLocks noGrp="1"/>
          </p:cNvSpPr>
          <p:nvPr>
            <p:ph type="title"/>
          </p:nvPr>
        </p:nvSpPr>
        <p:spPr/>
        <p:txBody>
          <a:bodyPr/>
          <a:lstStyle/>
          <a:p>
            <a:r>
              <a:rPr lang="en-US" err="1">
                <a:latin typeface="Helvetica"/>
                <a:cs typeface="Helvetica"/>
              </a:rPr>
              <a:t>Toekomstplannen</a:t>
            </a:r>
            <a:r>
              <a:rPr lang="en-US">
                <a:latin typeface="Helvetica"/>
                <a:cs typeface="Helvetica"/>
              </a:rPr>
              <a:t> tot </a:t>
            </a:r>
            <a:r>
              <a:rPr lang="en-US" err="1">
                <a:latin typeface="Helvetica"/>
                <a:cs typeface="Helvetica"/>
              </a:rPr>
              <a:t>en</a:t>
            </a:r>
            <a:r>
              <a:rPr lang="en-US">
                <a:latin typeface="Helvetica"/>
                <a:cs typeface="Helvetica"/>
              </a:rPr>
              <a:t> met 2025</a:t>
            </a:r>
            <a:endParaRPr lang="en-GB"/>
          </a:p>
        </p:txBody>
      </p:sp>
      <p:sp>
        <p:nvSpPr>
          <p:cNvPr id="6" name="Content Placeholder 1">
            <a:extLst>
              <a:ext uri="{FF2B5EF4-FFF2-40B4-BE49-F238E27FC236}">
                <a16:creationId xmlns:a16="http://schemas.microsoft.com/office/drawing/2014/main" id="{B0D950C8-DB9D-434E-BA8C-1B4B3B1A6EAA}"/>
              </a:ext>
            </a:extLst>
          </p:cNvPr>
          <p:cNvSpPr txBox="1">
            <a:spLocks/>
          </p:cNvSpPr>
          <p:nvPr/>
        </p:nvSpPr>
        <p:spPr>
          <a:xfrm>
            <a:off x="3432570" y="2380540"/>
            <a:ext cx="2514601" cy="3568750"/>
          </a:xfrm>
          <a:prstGeom prst="rect">
            <a:avLst/>
          </a:prstGeom>
          <a:solidFill>
            <a:schemeClr val="accent1">
              <a:lumMod val="20000"/>
              <a:lumOff val="80000"/>
            </a:schemeClr>
          </a:solidFill>
          <a:ln w="38100">
            <a:solidFill>
              <a:srgbClr val="EE7203"/>
            </a:solidFill>
          </a:ln>
        </p:spPr>
        <p:txBody>
          <a:bodyPr vert="horz" lIns="91440" tIns="45720" rIns="91440" bIns="45720" rtlCol="0" anchor="t">
            <a:normAutofit/>
          </a:bodyPr>
          <a:lstStyle>
            <a:lvl1pPr indent="0">
              <a:lnSpc>
                <a:spcPct val="90000"/>
              </a:lnSpc>
              <a:spcBef>
                <a:spcPts val="1000"/>
              </a:spcBef>
              <a:buFont typeface="Arial" panose="020B0604020202020204" pitchFamily="34" charset="0"/>
              <a:buNone/>
              <a:defRPr sz="1200" b="1">
                <a:latin typeface="Helvetica"/>
                <a:cs typeface="Helvetica"/>
              </a:defRPr>
            </a:lvl1pPr>
            <a:lvl2pPr marL="685800" indent="-228600">
              <a:lnSpc>
                <a:spcPct val="90000"/>
              </a:lnSpc>
              <a:spcBef>
                <a:spcPts val="500"/>
              </a:spcBef>
              <a:buFont typeface="Arial" panose="020B0604020202020204" pitchFamily="34" charset="0"/>
              <a:buChar char="•"/>
              <a:defRPr sz="2000">
                <a:latin typeface="Helvetica" pitchFamily="2" charset="0"/>
              </a:defRPr>
            </a:lvl2pPr>
            <a:lvl3pPr marL="1143000" indent="-228600">
              <a:lnSpc>
                <a:spcPct val="90000"/>
              </a:lnSpc>
              <a:spcBef>
                <a:spcPts val="500"/>
              </a:spcBef>
              <a:buFont typeface="Arial" panose="020B0604020202020204" pitchFamily="34" charset="0"/>
              <a:buChar char="•"/>
              <a:defRPr>
                <a:latin typeface="Helvetica" pitchFamily="2" charset="0"/>
              </a:defRPr>
            </a:lvl3pPr>
            <a:lvl4pPr marL="1600200" indent="-228600">
              <a:lnSpc>
                <a:spcPct val="90000"/>
              </a:lnSpc>
              <a:spcBef>
                <a:spcPts val="500"/>
              </a:spcBef>
              <a:buFont typeface="Arial" panose="020B0604020202020204" pitchFamily="34" charset="0"/>
              <a:buChar char="•"/>
              <a:defRPr sz="1600">
                <a:latin typeface="Helvetica" pitchFamily="2" charset="0"/>
              </a:defRPr>
            </a:lvl4pPr>
            <a:lvl5pPr marL="2057400" indent="-228600">
              <a:lnSpc>
                <a:spcPct val="90000"/>
              </a:lnSpc>
              <a:spcBef>
                <a:spcPts val="500"/>
              </a:spcBef>
              <a:buFont typeface="Arial" panose="020B0604020202020204" pitchFamily="34" charset="0"/>
              <a:buChar char="•"/>
              <a:defRPr sz="1400">
                <a:latin typeface="Helvetica"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a:t>AMBITIE</a:t>
            </a:r>
            <a:endParaRPr lang="nl-NL"/>
          </a:p>
          <a:p>
            <a:pPr marL="228600" indent="-228600">
              <a:buFont typeface="+mj-lt"/>
              <a:buAutoNum type="arabicPeriod"/>
            </a:pPr>
            <a:r>
              <a:rPr lang="nl-NL" b="0"/>
              <a:t>We bieden een divers, kwalitatief, toegankelijk aanbod dat aansluit bij de behoefte van de (verschillende) doelgroepen</a:t>
            </a:r>
          </a:p>
          <a:p>
            <a:pPr marL="228600" indent="-228600">
              <a:buFont typeface="+mj-lt"/>
              <a:buAutoNum type="arabicPeriod"/>
            </a:pPr>
            <a:r>
              <a:rPr lang="nl-NL" b="0"/>
              <a:t>We zijn top of mind bij de relevante doelgroep(-en)</a:t>
            </a:r>
          </a:p>
          <a:p>
            <a:pPr marL="228600" indent="-228600">
              <a:buFont typeface="+mj-lt"/>
              <a:buAutoNum type="arabicPeriod"/>
            </a:pPr>
            <a:r>
              <a:rPr lang="nl-NL" b="0"/>
              <a:t>We werken met vrijwilligers die geïnformeerd, betrokken en ‘</a:t>
            </a:r>
            <a:r>
              <a:rPr lang="nl-NL" b="0" i="1"/>
              <a:t>fit </a:t>
            </a:r>
            <a:r>
              <a:rPr lang="nl-NL" b="0" i="1" err="1"/>
              <a:t>for</a:t>
            </a:r>
            <a:r>
              <a:rPr lang="nl-NL" b="0" i="1"/>
              <a:t> </a:t>
            </a:r>
            <a:r>
              <a:rPr lang="nl-NL" b="0" i="1" err="1"/>
              <a:t>the</a:t>
            </a:r>
            <a:r>
              <a:rPr lang="nl-NL" b="0" i="1"/>
              <a:t> job</a:t>
            </a:r>
            <a:r>
              <a:rPr lang="nl-NL" b="0"/>
              <a:t>’ zijn</a:t>
            </a:r>
          </a:p>
          <a:p>
            <a:pPr marL="228600" indent="-228600">
              <a:buFont typeface="+mj-lt"/>
              <a:buAutoNum type="arabicPeriod"/>
            </a:pPr>
            <a:r>
              <a:rPr lang="nl-NL" b="0"/>
              <a:t>We beschikken over voldoende financiële middelen voor onze activiteiten</a:t>
            </a:r>
          </a:p>
          <a:p>
            <a:pPr marL="228600" indent="-228600">
              <a:buFont typeface="+mj-lt"/>
              <a:buAutoNum type="arabicPeriod"/>
            </a:pPr>
            <a:r>
              <a:rPr lang="nl-NL" b="0"/>
              <a:t>We zijn effectief, efficiënt en compliant georganiseerd</a:t>
            </a:r>
          </a:p>
          <a:p>
            <a:endParaRPr lang="en-GB"/>
          </a:p>
          <a:p>
            <a:endParaRPr lang="en-GB"/>
          </a:p>
        </p:txBody>
      </p:sp>
      <p:sp>
        <p:nvSpPr>
          <p:cNvPr id="9" name="Content Placeholder 1">
            <a:extLst>
              <a:ext uri="{FF2B5EF4-FFF2-40B4-BE49-F238E27FC236}">
                <a16:creationId xmlns:a16="http://schemas.microsoft.com/office/drawing/2014/main" id="{A3BBE646-BA19-4590-B3FD-9E62778FBB7D}"/>
              </a:ext>
            </a:extLst>
          </p:cNvPr>
          <p:cNvSpPr txBox="1">
            <a:spLocks/>
          </p:cNvSpPr>
          <p:nvPr/>
        </p:nvSpPr>
        <p:spPr>
          <a:xfrm>
            <a:off x="8625432" y="2380540"/>
            <a:ext cx="2514600" cy="3568750"/>
          </a:xfrm>
          <a:prstGeom prst="rect">
            <a:avLst/>
          </a:prstGeom>
          <a:solidFill>
            <a:schemeClr val="accent4">
              <a:lumMod val="20000"/>
              <a:lumOff val="80000"/>
            </a:schemeClr>
          </a:solidFill>
          <a:ln w="38100">
            <a:solidFill>
              <a:srgbClr val="EE7203"/>
            </a:solidFill>
          </a:ln>
        </p:spPr>
        <p:txBody>
          <a:bodyPr vert="horz" lIns="91440" tIns="45720" rIns="91440" bIns="45720" rtlCol="0" anchor="t">
            <a:normAutofit fontScale="92500" lnSpcReduction="10000"/>
          </a:bodyPr>
          <a:lstStyle>
            <a:defPPr>
              <a:defRPr lang="nl-NL"/>
            </a:defPPr>
            <a:lvl1pPr indent="0">
              <a:lnSpc>
                <a:spcPct val="90000"/>
              </a:lnSpc>
              <a:spcBef>
                <a:spcPts val="1000"/>
              </a:spcBef>
              <a:buFont typeface="Arial" panose="020B0604020202020204" pitchFamily="34" charset="0"/>
              <a:buNone/>
              <a:defRPr sz="1200" b="1">
                <a:latin typeface="Helvetica"/>
                <a:cs typeface="Helvetica"/>
              </a:defRPr>
            </a:lvl1pPr>
            <a:lvl2pPr marL="685800" indent="-228600">
              <a:lnSpc>
                <a:spcPct val="90000"/>
              </a:lnSpc>
              <a:spcBef>
                <a:spcPts val="500"/>
              </a:spcBef>
              <a:buFont typeface="Arial" panose="020B0604020202020204" pitchFamily="34" charset="0"/>
              <a:buChar char="•"/>
              <a:defRPr sz="2000">
                <a:latin typeface="Helvetica" pitchFamily="2" charset="0"/>
              </a:defRPr>
            </a:lvl2pPr>
            <a:lvl3pPr marL="1143000" indent="-228600">
              <a:lnSpc>
                <a:spcPct val="90000"/>
              </a:lnSpc>
              <a:spcBef>
                <a:spcPts val="500"/>
              </a:spcBef>
              <a:buFont typeface="Arial" panose="020B0604020202020204" pitchFamily="34" charset="0"/>
              <a:buChar char="•"/>
              <a:defRPr>
                <a:latin typeface="Helvetica" pitchFamily="2" charset="0"/>
              </a:defRPr>
            </a:lvl3pPr>
            <a:lvl4pPr marL="1600200" indent="-228600">
              <a:lnSpc>
                <a:spcPct val="90000"/>
              </a:lnSpc>
              <a:spcBef>
                <a:spcPts val="500"/>
              </a:spcBef>
              <a:buFont typeface="Arial" panose="020B0604020202020204" pitchFamily="34" charset="0"/>
              <a:buChar char="•"/>
              <a:defRPr sz="1600">
                <a:latin typeface="Helvetica" pitchFamily="2" charset="0"/>
              </a:defRPr>
            </a:lvl4pPr>
            <a:lvl5pPr marL="2057400" indent="-228600">
              <a:lnSpc>
                <a:spcPct val="90000"/>
              </a:lnSpc>
              <a:spcBef>
                <a:spcPts val="500"/>
              </a:spcBef>
              <a:buFont typeface="Arial" panose="020B0604020202020204" pitchFamily="34" charset="0"/>
              <a:buChar char="•"/>
              <a:defRPr sz="1400">
                <a:latin typeface="Helvetica"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10000"/>
              </a:lnSpc>
            </a:pPr>
            <a:r>
              <a:rPr lang="en-GB" sz="1300" dirty="0"/>
              <a:t>MINDSET</a:t>
            </a:r>
          </a:p>
          <a:p>
            <a:r>
              <a:rPr lang="nl-NL" sz="1300" dirty="0"/>
              <a:t>DURVEN</a:t>
            </a:r>
          </a:p>
          <a:p>
            <a:pPr>
              <a:spcBef>
                <a:spcPts val="0"/>
              </a:spcBef>
            </a:pPr>
            <a:r>
              <a:rPr lang="nl-NL" sz="1300" dirty="0"/>
              <a:t>‘</a:t>
            </a:r>
            <a:r>
              <a:rPr lang="nl-NL" sz="1300" b="0" dirty="0"/>
              <a:t>het kan wel’, focus, fouten maken mag (daar leren we van)</a:t>
            </a:r>
          </a:p>
          <a:p>
            <a:r>
              <a:rPr lang="nl-NL" sz="1300" dirty="0"/>
              <a:t>DOEN</a:t>
            </a:r>
          </a:p>
          <a:p>
            <a:pPr>
              <a:spcBef>
                <a:spcPts val="0"/>
              </a:spcBef>
            </a:pPr>
            <a:r>
              <a:rPr lang="nl-NL" sz="1300" b="0" dirty="0"/>
              <a:t>liever iets geprobeerd, dan niets gedaan</a:t>
            </a:r>
          </a:p>
          <a:p>
            <a:pPr>
              <a:spcBef>
                <a:spcPts val="0"/>
              </a:spcBef>
            </a:pPr>
            <a:endParaRPr lang="nl-NL" sz="1300" b="0"/>
          </a:p>
          <a:p>
            <a:pPr>
              <a:spcBef>
                <a:spcPts val="0"/>
              </a:spcBef>
            </a:pPr>
            <a:r>
              <a:rPr lang="nl-NL" sz="1300" dirty="0"/>
              <a:t>DELEN</a:t>
            </a:r>
          </a:p>
          <a:p>
            <a:pPr>
              <a:spcBef>
                <a:spcPts val="0"/>
              </a:spcBef>
            </a:pPr>
            <a:r>
              <a:rPr lang="nl-NL" sz="1300" b="0" dirty="0"/>
              <a:t>we doen het ‘samen’, tijdig communiceren (ook als je vastloopt), evalueren, leren, bijstellen</a:t>
            </a:r>
          </a:p>
          <a:p>
            <a:r>
              <a:rPr lang="nl-NL" sz="1300" dirty="0"/>
              <a:t>VERTROUWEN &amp; ONDERSTEUNING</a:t>
            </a:r>
            <a:br>
              <a:rPr lang="nl-NL" sz="1300" dirty="0"/>
            </a:br>
            <a:r>
              <a:rPr lang="nl-NL" sz="1300" b="0" dirty="0"/>
              <a:t>bestuur geeft vertrouwen,</a:t>
            </a:r>
            <a:br>
              <a:rPr lang="nl-NL" sz="1300" b="0" dirty="0"/>
            </a:br>
            <a:r>
              <a:rPr lang="nl-NL" sz="1300" b="0" dirty="0"/>
              <a:t>ondersteunt met (opzetten van) processen en overlegstructuren en is toegankelijk en benaderbaar</a:t>
            </a:r>
          </a:p>
          <a:p>
            <a:endParaRPr lang="nl-NL" sz="1300"/>
          </a:p>
          <a:p>
            <a:endParaRPr lang="nl-NL"/>
          </a:p>
          <a:p>
            <a:endParaRPr lang="en-GB"/>
          </a:p>
        </p:txBody>
      </p:sp>
      <p:sp>
        <p:nvSpPr>
          <p:cNvPr id="10" name="Content Placeholder 1">
            <a:extLst>
              <a:ext uri="{FF2B5EF4-FFF2-40B4-BE49-F238E27FC236}">
                <a16:creationId xmlns:a16="http://schemas.microsoft.com/office/drawing/2014/main" id="{F27E2530-41C8-4FF1-B9F1-D32C3C977909}"/>
              </a:ext>
            </a:extLst>
          </p:cNvPr>
          <p:cNvSpPr txBox="1">
            <a:spLocks/>
          </p:cNvSpPr>
          <p:nvPr/>
        </p:nvSpPr>
        <p:spPr>
          <a:xfrm>
            <a:off x="6026940" y="2380540"/>
            <a:ext cx="2514601" cy="3568750"/>
          </a:xfrm>
          <a:prstGeom prst="rect">
            <a:avLst/>
          </a:prstGeom>
          <a:solidFill>
            <a:schemeClr val="accent6">
              <a:lumMod val="20000"/>
              <a:lumOff val="80000"/>
            </a:schemeClr>
          </a:solidFill>
          <a:ln w="38100">
            <a:solidFill>
              <a:srgbClr val="EE7203"/>
            </a:solidFill>
          </a:ln>
        </p:spPr>
        <p:txBody>
          <a:bodyPr vert="horz" lIns="91440" tIns="45720" rIns="91440" bIns="45720" rtlCol="0" anchor="t">
            <a:normAutofit fontScale="85000" lnSpcReduction="20000"/>
          </a:bodyPr>
          <a:lstStyle>
            <a:defPPr>
              <a:defRPr lang="nl-NL"/>
            </a:defPPr>
            <a:lvl1pPr indent="0">
              <a:lnSpc>
                <a:spcPct val="90000"/>
              </a:lnSpc>
              <a:spcBef>
                <a:spcPts val="1000"/>
              </a:spcBef>
              <a:buFont typeface="Arial" panose="020B0604020202020204" pitchFamily="34" charset="0"/>
              <a:buNone/>
              <a:defRPr sz="1200" b="1">
                <a:latin typeface="Helvetica"/>
                <a:cs typeface="Helvetica"/>
              </a:defRPr>
            </a:lvl1pPr>
            <a:lvl2pPr marL="685800" indent="-228600">
              <a:lnSpc>
                <a:spcPct val="90000"/>
              </a:lnSpc>
              <a:spcBef>
                <a:spcPts val="500"/>
              </a:spcBef>
              <a:buFont typeface="Arial" panose="020B0604020202020204" pitchFamily="34" charset="0"/>
              <a:buChar char="•"/>
              <a:defRPr sz="2000">
                <a:latin typeface="Helvetica" pitchFamily="2" charset="0"/>
              </a:defRPr>
            </a:lvl2pPr>
            <a:lvl3pPr marL="1143000" indent="-228600">
              <a:lnSpc>
                <a:spcPct val="90000"/>
              </a:lnSpc>
              <a:spcBef>
                <a:spcPts val="500"/>
              </a:spcBef>
              <a:buFont typeface="Arial" panose="020B0604020202020204" pitchFamily="34" charset="0"/>
              <a:buChar char="•"/>
              <a:defRPr>
                <a:latin typeface="Helvetica" pitchFamily="2" charset="0"/>
              </a:defRPr>
            </a:lvl3pPr>
            <a:lvl4pPr marL="1600200" indent="-228600">
              <a:lnSpc>
                <a:spcPct val="90000"/>
              </a:lnSpc>
              <a:spcBef>
                <a:spcPts val="500"/>
              </a:spcBef>
              <a:buFont typeface="Arial" panose="020B0604020202020204" pitchFamily="34" charset="0"/>
              <a:buChar char="•"/>
              <a:defRPr sz="1600">
                <a:latin typeface="Helvetica" pitchFamily="2" charset="0"/>
              </a:defRPr>
            </a:lvl4pPr>
            <a:lvl5pPr marL="2057400" indent="-228600">
              <a:lnSpc>
                <a:spcPct val="90000"/>
              </a:lnSpc>
              <a:spcBef>
                <a:spcPts val="500"/>
              </a:spcBef>
              <a:buFont typeface="Arial" panose="020B0604020202020204" pitchFamily="34" charset="0"/>
              <a:buChar char="•"/>
              <a:defRPr sz="1400">
                <a:latin typeface="Helvetica"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20000"/>
              </a:lnSpc>
            </a:pPr>
            <a:r>
              <a:rPr lang="en-GB" sz="1300"/>
              <a:t>ONDER ANDERE</a:t>
            </a:r>
          </a:p>
          <a:p>
            <a:endParaRPr lang="en-GB" sz="1300"/>
          </a:p>
          <a:p>
            <a:pPr marL="228600" indent="-228600">
              <a:spcBef>
                <a:spcPts val="0"/>
              </a:spcBef>
              <a:buFont typeface="+mj-lt"/>
              <a:buAutoNum type="arabicPeriod"/>
            </a:pPr>
            <a:r>
              <a:rPr lang="nl-NL" sz="1300" b="0"/>
              <a:t>Lotgenotenactiviteiten, rouw op school, mbo, 18+, vaders, diversiteit, informatie- en advieslijn, lezingen en stands</a:t>
            </a:r>
            <a:br>
              <a:rPr lang="nl-NL" sz="1300" b="0"/>
            </a:br>
            <a:endParaRPr lang="nl-NL" sz="1300" b="0"/>
          </a:p>
          <a:p>
            <a:pPr marL="228600" indent="-228600">
              <a:spcBef>
                <a:spcPts val="0"/>
              </a:spcBef>
              <a:buFont typeface="+mj-lt"/>
              <a:buAutoNum type="arabicPeriod"/>
            </a:pPr>
            <a:r>
              <a:rPr lang="nl-NL" sz="1300" b="0"/>
              <a:t>Zichtbaarheid, herkenbaarheid en toegankelijkheid vergroten i.s.m. scholen, uitvaartondernemingen, huisartsen en eigen ambassadeurs, nieuwsbrieven</a:t>
            </a:r>
          </a:p>
          <a:p>
            <a:pPr marL="228600" indent="-228600">
              <a:spcBef>
                <a:spcPts val="0"/>
              </a:spcBef>
              <a:buAutoNum type="arabicPeriod"/>
            </a:pPr>
            <a:endParaRPr lang="nl-NL" sz="1300" b="0"/>
          </a:p>
          <a:p>
            <a:pPr marL="228600" indent="-228600">
              <a:spcBef>
                <a:spcPts val="0"/>
              </a:spcBef>
              <a:buFont typeface="Arial" panose="020B0604020202020204"/>
              <a:buAutoNum type="arabicPeriod"/>
            </a:pPr>
            <a:endParaRPr lang="nl-NL" sz="1300" b="0"/>
          </a:p>
          <a:p>
            <a:pPr marL="228600" indent="-228600">
              <a:spcBef>
                <a:spcPts val="0"/>
              </a:spcBef>
              <a:buFont typeface="+mj-lt"/>
              <a:buAutoNum type="arabicPeriod"/>
            </a:pPr>
            <a:r>
              <a:rPr lang="nl-NL" sz="1300" b="0"/>
              <a:t>Uitbreiding van introductie en trainingsaanbod voor vrijwilligers, professionalisering</a:t>
            </a:r>
          </a:p>
          <a:p>
            <a:pPr marL="228600" indent="-228600">
              <a:spcBef>
                <a:spcPts val="0"/>
              </a:spcBef>
              <a:buFont typeface="+mj-lt"/>
              <a:buAutoNum type="arabicPeriod"/>
            </a:pPr>
            <a:endParaRPr lang="nl-NL" sz="1300" b="0"/>
          </a:p>
          <a:p>
            <a:pPr marL="228600" indent="-228600">
              <a:spcBef>
                <a:spcPts val="0"/>
              </a:spcBef>
              <a:buFont typeface="+mj-lt"/>
              <a:buAutoNum type="arabicPeriod"/>
            </a:pPr>
            <a:r>
              <a:rPr lang="nl-NL" sz="1300" b="0"/>
              <a:t>Binden van bestaande en nieuwe fondsen, sponsoren en donateurs. Aandacht voor preventie</a:t>
            </a:r>
          </a:p>
          <a:p>
            <a:pPr marL="228600" indent="-228600">
              <a:spcBef>
                <a:spcPts val="0"/>
              </a:spcBef>
              <a:buFont typeface="+mj-lt"/>
              <a:buAutoNum type="arabicPeriod"/>
            </a:pPr>
            <a:endParaRPr lang="nl-NL" sz="1300" b="0"/>
          </a:p>
          <a:p>
            <a:pPr marL="228600" indent="-228600">
              <a:spcBef>
                <a:spcPts val="0"/>
              </a:spcBef>
              <a:buFont typeface="+mj-lt"/>
              <a:buAutoNum type="arabicPeriod"/>
            </a:pPr>
            <a:r>
              <a:rPr lang="nl-NL" sz="1300" b="0"/>
              <a:t>Continue aandacht voor effectieve en efficiënte veilige (ICT-) omgeving, AVG, VOG, WBTR</a:t>
            </a:r>
          </a:p>
          <a:p>
            <a:endParaRPr lang="en-GB"/>
          </a:p>
        </p:txBody>
      </p:sp>
      <p:sp>
        <p:nvSpPr>
          <p:cNvPr id="7" name="Tekstvak 6">
            <a:extLst>
              <a:ext uri="{FF2B5EF4-FFF2-40B4-BE49-F238E27FC236}">
                <a16:creationId xmlns:a16="http://schemas.microsoft.com/office/drawing/2014/main" id="{8A46C3BE-F295-4C2A-BCEC-06C74553C41B}"/>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8" name="Tekstvak 7">
            <a:extLst>
              <a:ext uri="{FF2B5EF4-FFF2-40B4-BE49-F238E27FC236}">
                <a16:creationId xmlns:a16="http://schemas.microsoft.com/office/drawing/2014/main" id="{9AA37F3B-6403-46F8-B7A1-ED1459691FEE}"/>
              </a:ext>
            </a:extLst>
          </p:cNvPr>
          <p:cNvSpPr txBox="1"/>
          <p:nvPr/>
        </p:nvSpPr>
        <p:spPr>
          <a:xfrm>
            <a:off x="81024" y="6537579"/>
            <a:ext cx="349321" cy="246221"/>
          </a:xfrm>
          <a:prstGeom prst="rect">
            <a:avLst/>
          </a:prstGeom>
        </p:spPr>
        <p:txBody>
          <a:bodyPr wrap="square" rtlCol="0">
            <a:spAutoFit/>
          </a:bodyPr>
          <a:lstStyle/>
          <a:p>
            <a:pPr algn="l"/>
            <a:r>
              <a:rPr lang="nl-NL" sz="1000">
                <a:solidFill>
                  <a:schemeClr val="bg1">
                    <a:lumMod val="50000"/>
                  </a:schemeClr>
                </a:solidFill>
              </a:rPr>
              <a:t>13</a:t>
            </a:r>
            <a:endParaRPr lang="nl-NL" sz="1000" b="0">
              <a:solidFill>
                <a:schemeClr val="bg1">
                  <a:lumMod val="50000"/>
                </a:schemeClr>
              </a:solidFill>
            </a:endParaRPr>
          </a:p>
        </p:txBody>
      </p:sp>
    </p:spTree>
    <p:extLst>
      <p:ext uri="{BB962C8B-B14F-4D97-AF65-F5344CB8AC3E}">
        <p14:creationId xmlns:p14="http://schemas.microsoft.com/office/powerpoint/2010/main" val="3223531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DAF322-437B-46CC-B17C-20F59A1809CF}"/>
              </a:ext>
            </a:extLst>
          </p:cNvPr>
          <p:cNvSpPr>
            <a:spLocks noGrp="1"/>
          </p:cNvSpPr>
          <p:nvPr>
            <p:ph type="title"/>
          </p:nvPr>
        </p:nvSpPr>
        <p:spPr>
          <a:xfrm>
            <a:off x="982579" y="1054183"/>
            <a:ext cx="10515600" cy="892175"/>
          </a:xfrm>
        </p:spPr>
        <p:txBody>
          <a:bodyPr/>
          <a:lstStyle/>
          <a:p>
            <a:r>
              <a:rPr lang="en-US"/>
              <a:t>Bestaansrecht</a:t>
            </a:r>
            <a:endParaRPr lang="en-GB"/>
          </a:p>
        </p:txBody>
      </p:sp>
      <p:sp>
        <p:nvSpPr>
          <p:cNvPr id="4" name="Content Placeholder 1">
            <a:extLst>
              <a:ext uri="{FF2B5EF4-FFF2-40B4-BE49-F238E27FC236}">
                <a16:creationId xmlns:a16="http://schemas.microsoft.com/office/drawing/2014/main" id="{164A5940-20BD-4B15-912F-7017A2E0C6A9}"/>
              </a:ext>
            </a:extLst>
          </p:cNvPr>
          <p:cNvSpPr>
            <a:spLocks noGrp="1"/>
          </p:cNvSpPr>
          <p:nvPr>
            <p:ph sz="half" idx="1"/>
          </p:nvPr>
        </p:nvSpPr>
        <p:spPr>
          <a:xfrm>
            <a:off x="982579" y="1650206"/>
            <a:ext cx="10515600" cy="3557587"/>
          </a:xfrm>
          <a:ln w="28575">
            <a:noFill/>
          </a:ln>
        </p:spPr>
        <p:txBody>
          <a:bodyPr vert="horz" lIns="91440" tIns="45720" rIns="91440" bIns="45720" rtlCol="0" anchor="t">
            <a:normAutofit fontScale="25000" lnSpcReduction="20000"/>
          </a:bodyPr>
          <a:lstStyle/>
          <a:p>
            <a:pPr marL="0" indent="0">
              <a:lnSpc>
                <a:spcPct val="120000"/>
              </a:lnSpc>
              <a:spcBef>
                <a:spcPts val="0"/>
              </a:spcBef>
              <a:buNone/>
            </a:pPr>
            <a:r>
              <a:rPr lang="nl-NL" sz="4400">
                <a:latin typeface="Helvetica"/>
                <a:cs typeface="Helvetica"/>
              </a:rPr>
              <a:t>Achter de Regenboog is opgezet in een tijd dat het rouwen van kinderen nog niet heel erg serieus werd genomen. </a:t>
            </a:r>
            <a:endParaRPr lang="nl-NL" sz="4400">
              <a:latin typeface="Helvetica" panose="020B0604020202020204" pitchFamily="34" charset="0"/>
              <a:cs typeface="Helvetica" panose="020B0604020202020204" pitchFamily="34" charset="0"/>
            </a:endParaRPr>
          </a:p>
          <a:p>
            <a:pPr marL="0" indent="0">
              <a:lnSpc>
                <a:spcPct val="120000"/>
              </a:lnSpc>
              <a:spcBef>
                <a:spcPts val="0"/>
              </a:spcBef>
              <a:buNone/>
            </a:pPr>
            <a:r>
              <a:rPr lang="nl-NL" sz="4400">
                <a:latin typeface="Helvetica"/>
                <a:cs typeface="Helvetica"/>
              </a:rPr>
              <a:t>Met name het publiek nam dit weinig serieus en gaf aan “het gaat wel weer over”, “je moet naar de toekomst kijken” </a:t>
            </a:r>
            <a:endParaRPr lang="nl-NL" sz="4400">
              <a:latin typeface="Helvetica" panose="020B0604020202020204" pitchFamily="34" charset="0"/>
              <a:cs typeface="Helvetica" panose="020B0604020202020204" pitchFamily="34" charset="0"/>
            </a:endParaRPr>
          </a:p>
          <a:p>
            <a:pPr marL="0" indent="0">
              <a:lnSpc>
                <a:spcPct val="120000"/>
              </a:lnSpc>
              <a:spcBef>
                <a:spcPts val="0"/>
              </a:spcBef>
              <a:buNone/>
            </a:pPr>
            <a:r>
              <a:rPr lang="nl-NL" sz="4400">
                <a:latin typeface="Helvetica"/>
                <a:cs typeface="Helvetica"/>
              </a:rPr>
              <a:t>of “je moeder slaapt nu voor altijd”. In deze periode was er heel weinig voor kinderen die een dierbaar iemand hadden verloren. </a:t>
            </a:r>
            <a:endParaRPr lang="nl-NL" sz="4400">
              <a:latin typeface="Helvetica" panose="020B0604020202020204" pitchFamily="34" charset="0"/>
              <a:cs typeface="Helvetica" panose="020B0604020202020204" pitchFamily="34" charset="0"/>
            </a:endParaRPr>
          </a:p>
          <a:p>
            <a:pPr marL="0" indent="0">
              <a:lnSpc>
                <a:spcPct val="120000"/>
              </a:lnSpc>
              <a:spcBef>
                <a:spcPts val="0"/>
              </a:spcBef>
              <a:buNone/>
            </a:pPr>
            <a:r>
              <a:rPr lang="nl-NL" sz="4400">
                <a:latin typeface="Helvetica"/>
                <a:cs typeface="Helvetica"/>
              </a:rPr>
              <a:t>Achter de Regenboog zette zich juist in voor deze kinderen en mede hieruit baseerde de organisatie destijds haar bestaansrecht.</a:t>
            </a:r>
            <a:endParaRPr lang="en-GB" sz="4400">
              <a:latin typeface="Helvetica"/>
              <a:cs typeface="Helvetica"/>
            </a:endParaRPr>
          </a:p>
          <a:p>
            <a:pPr marL="0" indent="0">
              <a:lnSpc>
                <a:spcPct val="120000"/>
              </a:lnSpc>
              <a:spcBef>
                <a:spcPts val="0"/>
              </a:spcBef>
              <a:buNone/>
            </a:pPr>
            <a:endParaRPr lang="nl-NL" sz="4400">
              <a:latin typeface="Helvetica" panose="020B0604020202020204" pitchFamily="34" charset="0"/>
              <a:cs typeface="Helvetica" panose="020B0604020202020204" pitchFamily="34" charset="0"/>
            </a:endParaRPr>
          </a:p>
          <a:p>
            <a:pPr marL="0" indent="0">
              <a:lnSpc>
                <a:spcPct val="120000"/>
              </a:lnSpc>
              <a:spcBef>
                <a:spcPts val="0"/>
              </a:spcBef>
              <a:buNone/>
            </a:pPr>
            <a:r>
              <a:rPr lang="nl-NL" sz="4400">
                <a:latin typeface="Helvetica"/>
                <a:cs typeface="Helvetica"/>
              </a:rPr>
              <a:t>Het blijft belangrijk de doelstelling te toetsen aan de realiteit en na te gaan in hoeverre Achter de Regenboog nog bestaansrecht heeft en of de huidige koers </a:t>
            </a:r>
            <a:br>
              <a:rPr lang="nl-NL" sz="4400">
                <a:latin typeface="Helvetica"/>
                <a:cs typeface="Helvetica"/>
              </a:rPr>
            </a:br>
            <a:r>
              <a:rPr lang="nl-NL" sz="4400">
                <a:latin typeface="Helvetica"/>
                <a:cs typeface="Helvetica"/>
              </a:rPr>
              <a:t>bijstelling vergt. Feit is dat ieder jaar rond de 8000 kinderen te maken krijgen met het verlies van een van hun ouders of een broer of zus. Jaarlijks worden ruim 6000 minderjarigen in Nederland (half)wees (Centraal Bureau voor de Statistiek, 2013). Voor het merendeel van de kinderen is de opvang door de directe omgeving voldoende, ongeveer een kwart heeft meer steun nodig. Bij kinderen die een of beide ouders verliezen, is dit percentage hoger.</a:t>
            </a:r>
          </a:p>
          <a:p>
            <a:pPr marL="0" indent="0">
              <a:lnSpc>
                <a:spcPct val="120000"/>
              </a:lnSpc>
              <a:spcBef>
                <a:spcPts val="0"/>
              </a:spcBef>
              <a:buNone/>
            </a:pPr>
            <a:endParaRPr lang="en-GB" sz="4400">
              <a:latin typeface="Helvetica" panose="020B0604020202020204" pitchFamily="34" charset="0"/>
              <a:cs typeface="Helvetica" panose="020B0604020202020204" pitchFamily="34" charset="0"/>
            </a:endParaRPr>
          </a:p>
          <a:p>
            <a:pPr marL="0" indent="0">
              <a:lnSpc>
                <a:spcPct val="120000"/>
              </a:lnSpc>
              <a:spcBef>
                <a:spcPts val="0"/>
              </a:spcBef>
              <a:buNone/>
            </a:pPr>
            <a:r>
              <a:rPr lang="nl-NL" sz="4400">
                <a:latin typeface="Helvetica"/>
                <a:cs typeface="Helvetica"/>
              </a:rPr>
              <a:t>Begeleiding bij verliesverwerking van kinderen en jongeren is in Nederland al jarenlang flink in ontwikkeling. Een van de motoren in deze ontwikkeling is Achter de Regenboog. De landelijke ontwikkeling van kennis, begeleidingsmethodieken, voorlichtingsmateriaal, het organiseren van groepsactiviteiten voor kinderen en jongeren en het zo nodig verwijzen naar gespecialiseerde hulpverleners blijft essentieel om de kwaliteit van deze begeleiding te waarborgen. </a:t>
            </a:r>
            <a:endParaRPr lang="nl-NL" sz="4400">
              <a:latin typeface="Helvetica" panose="020B0604020202020204" pitchFamily="34" charset="0"/>
              <a:cs typeface="Helvetica" panose="020B0604020202020204" pitchFamily="34" charset="0"/>
            </a:endParaRPr>
          </a:p>
          <a:p>
            <a:pPr marL="0" indent="0">
              <a:lnSpc>
                <a:spcPct val="120000"/>
              </a:lnSpc>
              <a:spcBef>
                <a:spcPts val="0"/>
              </a:spcBef>
              <a:buNone/>
            </a:pPr>
            <a:endParaRPr lang="nl-NL" sz="4400">
              <a:latin typeface="Helvetica" panose="020B0604020202020204" pitchFamily="34" charset="0"/>
              <a:cs typeface="Helvetica" panose="020B0604020202020204" pitchFamily="34" charset="0"/>
            </a:endParaRPr>
          </a:p>
          <a:p>
            <a:pPr marL="0" indent="0">
              <a:lnSpc>
                <a:spcPct val="120000"/>
              </a:lnSpc>
              <a:spcBef>
                <a:spcPts val="0"/>
              </a:spcBef>
              <a:buNone/>
            </a:pPr>
            <a:r>
              <a:rPr lang="nl-NL" sz="4400">
                <a:latin typeface="Helvetica"/>
                <a:cs typeface="Helvetica"/>
              </a:rPr>
              <a:t>De meerwaarde van Achter de Regenboog in vergelijking met hulpverleningsinstanties, individuele hulpverleners en onderwijsinstanties ligt in haar mogelijkheid om:</a:t>
            </a:r>
          </a:p>
          <a:p>
            <a:pPr lvl="1">
              <a:lnSpc>
                <a:spcPct val="120000"/>
              </a:lnSpc>
              <a:spcBef>
                <a:spcPts val="0"/>
              </a:spcBef>
              <a:buFont typeface="Wingdings" panose="05000000000000000000" pitchFamily="2" charset="2"/>
              <a:buChar char="ü"/>
            </a:pPr>
            <a:r>
              <a:rPr lang="nl-NL" sz="4400">
                <a:latin typeface="Helvetica"/>
                <a:cs typeface="Helvetica"/>
              </a:rPr>
              <a:t>(lotgenoten) groepsactiviteiten voor kinderen, jongeren en hun ouders en/of verzorgers aan te bieden</a:t>
            </a:r>
            <a:endParaRPr lang="en-GB" sz="4400">
              <a:latin typeface="Helvetica"/>
              <a:cs typeface="Helvetica"/>
            </a:endParaRPr>
          </a:p>
          <a:p>
            <a:pPr lvl="1">
              <a:lnSpc>
                <a:spcPct val="120000"/>
              </a:lnSpc>
              <a:spcBef>
                <a:spcPts val="0"/>
              </a:spcBef>
              <a:buFont typeface="Wingdings" panose="05000000000000000000" pitchFamily="2" charset="2"/>
              <a:buChar char="ü"/>
            </a:pPr>
            <a:r>
              <a:rPr lang="nl-NL" sz="4400">
                <a:latin typeface="Helvetica"/>
                <a:cs typeface="Helvetica"/>
              </a:rPr>
              <a:t>laagdrempelig deskundig advies en informatie te verstrekken</a:t>
            </a:r>
            <a:endParaRPr lang="en-GB" sz="4400">
              <a:latin typeface="Helvetica"/>
              <a:cs typeface="Helvetica"/>
            </a:endParaRPr>
          </a:p>
          <a:p>
            <a:pPr lvl="1">
              <a:lnSpc>
                <a:spcPct val="120000"/>
              </a:lnSpc>
              <a:spcBef>
                <a:spcPts val="0"/>
              </a:spcBef>
              <a:buFont typeface="Wingdings" panose="05000000000000000000" pitchFamily="2" charset="2"/>
              <a:buChar char="ü"/>
            </a:pPr>
            <a:r>
              <a:rPr lang="nl-NL" sz="4400">
                <a:latin typeface="Helvetica"/>
                <a:cs typeface="Helvetica"/>
              </a:rPr>
              <a:t>via trainingen en voorlichting de deskundigheid over begeleiding van kinderen en jongeren met rouw te verhogen en verder te ontwikkelen</a:t>
            </a:r>
            <a:endParaRPr lang="en-GB" sz="4400">
              <a:latin typeface="Helvetica"/>
              <a:cs typeface="Helvetica"/>
            </a:endParaRPr>
          </a:p>
          <a:p>
            <a:pPr marL="0" indent="0">
              <a:lnSpc>
                <a:spcPct val="120000"/>
              </a:lnSpc>
              <a:spcBef>
                <a:spcPts val="0"/>
              </a:spcBef>
              <a:buNone/>
            </a:pPr>
            <a:endParaRPr lang="nl-NL" sz="4400">
              <a:latin typeface="Helvetica" panose="020B0604020202020204" pitchFamily="34" charset="0"/>
              <a:cs typeface="Helvetica" panose="020B0604020202020204" pitchFamily="34" charset="0"/>
            </a:endParaRPr>
          </a:p>
          <a:p>
            <a:pPr marL="0" indent="0">
              <a:lnSpc>
                <a:spcPct val="120000"/>
              </a:lnSpc>
              <a:spcBef>
                <a:spcPts val="0"/>
              </a:spcBef>
              <a:buNone/>
            </a:pPr>
            <a:r>
              <a:rPr lang="nl-NL" sz="4400">
                <a:latin typeface="Helvetica"/>
                <a:cs typeface="Helvetica"/>
              </a:rPr>
              <a:t>Aangezien hier op geen andere wijze wordt voorzien, baseert Achter de Regenboog haar bestaansrecht op het realiseren van bovenstaande doelen. Ondersteuning aan kinderen die dit behoeven is essentieel omdat</a:t>
            </a:r>
            <a:endParaRPr lang="en-GB" sz="4400">
              <a:latin typeface="Helvetica"/>
              <a:cs typeface="Helvetica"/>
            </a:endParaRPr>
          </a:p>
          <a:p>
            <a:pPr lvl="1">
              <a:lnSpc>
                <a:spcPct val="120000"/>
              </a:lnSpc>
              <a:spcBef>
                <a:spcPts val="0"/>
              </a:spcBef>
              <a:buFont typeface="Wingdings" panose="05000000000000000000" pitchFamily="2" charset="2"/>
              <a:buChar char="ü"/>
            </a:pPr>
            <a:r>
              <a:rPr lang="nl-NL" sz="4400">
                <a:latin typeface="Helvetica"/>
                <a:cs typeface="Helvetica"/>
              </a:rPr>
              <a:t>kinderen die geen of onvoldoende steun bij hun rouwproces ondervinden, emotionele, gedrags- en/of lichamelijke klachten kunnen krijgen. Soms openbaren deze klachten zich pas op latere leeftijd (getuige de ervaringen van Stichting Verlaat Verdriet)</a:t>
            </a:r>
            <a:endParaRPr lang="en-GB" sz="4400">
              <a:latin typeface="Helvetica"/>
              <a:cs typeface="Helvetica"/>
            </a:endParaRPr>
          </a:p>
          <a:p>
            <a:pPr lvl="1">
              <a:lnSpc>
                <a:spcPct val="120000"/>
              </a:lnSpc>
              <a:spcBef>
                <a:spcPts val="0"/>
              </a:spcBef>
              <a:buFont typeface="Wingdings" panose="05000000000000000000" pitchFamily="2" charset="2"/>
              <a:buChar char="ü"/>
            </a:pPr>
            <a:r>
              <a:rPr lang="nl-NL" sz="4400">
                <a:latin typeface="Helvetica"/>
                <a:cs typeface="Helvetica"/>
              </a:rPr>
              <a:t>een deel van de kinderen van wie een van de ouders is overleden steun van anderen nodig heeft, omdat de achtergebleven ouder zelf in een rouwproces verwikkeld is en daardoor niet altijd in staat is tot het geven van adequate steun aan het kind</a:t>
            </a:r>
            <a:endParaRPr lang="en-GB" sz="4400">
              <a:latin typeface="Helvetica"/>
              <a:cs typeface="Helvetica"/>
            </a:endParaRPr>
          </a:p>
          <a:p>
            <a:pPr lvl="1">
              <a:lnSpc>
                <a:spcPct val="120000"/>
              </a:lnSpc>
              <a:spcBef>
                <a:spcPts val="0"/>
              </a:spcBef>
              <a:buFont typeface="Wingdings" panose="05000000000000000000" pitchFamily="2" charset="2"/>
              <a:buChar char="ü"/>
            </a:pPr>
            <a:r>
              <a:rPr lang="nl-NL" sz="4400">
                <a:latin typeface="Helvetica"/>
                <a:cs typeface="Helvetica"/>
              </a:rPr>
              <a:t>het een veel voorkomende reactie van de omgeving is om kinderen die een sterfgeval meemaken weg te houden of te ontzien (“beschermen”). Door deze bescherming kan een onnodig gevoel van isolement of eenzaamheid optreden</a:t>
            </a:r>
            <a:endParaRPr lang="en-GB" sz="4400">
              <a:latin typeface="Helvetica"/>
              <a:cs typeface="Helvetica"/>
            </a:endParaRPr>
          </a:p>
          <a:p>
            <a:pPr lvl="1">
              <a:lnSpc>
                <a:spcPct val="120000"/>
              </a:lnSpc>
              <a:spcBef>
                <a:spcPts val="0"/>
              </a:spcBef>
              <a:buFont typeface="Wingdings" panose="05000000000000000000" pitchFamily="2" charset="2"/>
              <a:buChar char="ü"/>
            </a:pPr>
            <a:r>
              <a:rPr lang="nl-NL" sz="4400">
                <a:latin typeface="Helvetica"/>
                <a:cs typeface="Helvetica"/>
              </a:rPr>
              <a:t>kinderen vaak alleen staan in hun verlieservaring. Het bij elkaar brengen van lotgenoten geeft herkenning en verbondenheid en heeft </a:t>
            </a:r>
            <a:endParaRPr lang="nl-NL" sz="4400">
              <a:latin typeface="Helvetica" panose="020B0604020202020204" pitchFamily="34" charset="0"/>
              <a:cs typeface="Helvetica" panose="020B0604020202020204" pitchFamily="34" charset="0"/>
            </a:endParaRPr>
          </a:p>
          <a:p>
            <a:pPr marL="457200" lvl="1" indent="0">
              <a:lnSpc>
                <a:spcPct val="120000"/>
              </a:lnSpc>
              <a:spcBef>
                <a:spcPts val="0"/>
              </a:spcBef>
              <a:buNone/>
            </a:pPr>
            <a:r>
              <a:rPr lang="nl-NL" sz="4400">
                <a:latin typeface="Helvetica"/>
                <a:cs typeface="Helvetica"/>
              </a:rPr>
              <a:t>      een positieve invloed op het rouwproces</a:t>
            </a:r>
            <a:endParaRPr lang="en-GB" sz="4400">
              <a:latin typeface="Helvetica"/>
              <a:cs typeface="Helvetica"/>
            </a:endParaRPr>
          </a:p>
          <a:p>
            <a:pPr lvl="1">
              <a:buFont typeface="Courier New" panose="02070309020205020404" pitchFamily="49" charset="0"/>
              <a:buChar char="o"/>
            </a:pPr>
            <a:endParaRPr lang="en-GB"/>
          </a:p>
        </p:txBody>
      </p:sp>
      <p:sp>
        <p:nvSpPr>
          <p:cNvPr id="5" name="Tekstvak 4">
            <a:extLst>
              <a:ext uri="{FF2B5EF4-FFF2-40B4-BE49-F238E27FC236}">
                <a16:creationId xmlns:a16="http://schemas.microsoft.com/office/drawing/2014/main" id="{A3CA943E-6C5C-4300-824F-691721C3F98A}"/>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6" name="Tekstvak 5">
            <a:extLst>
              <a:ext uri="{FF2B5EF4-FFF2-40B4-BE49-F238E27FC236}">
                <a16:creationId xmlns:a16="http://schemas.microsoft.com/office/drawing/2014/main" id="{1A410810-E18C-41DE-8120-D579697FFC54}"/>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14</a:t>
            </a:r>
          </a:p>
        </p:txBody>
      </p:sp>
    </p:spTree>
    <p:extLst>
      <p:ext uri="{BB962C8B-B14F-4D97-AF65-F5344CB8AC3E}">
        <p14:creationId xmlns:p14="http://schemas.microsoft.com/office/powerpoint/2010/main" val="3794857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498B12-2E23-4BA2-A6D7-F8DA33AD555F}"/>
              </a:ext>
            </a:extLst>
          </p:cNvPr>
          <p:cNvSpPr>
            <a:spLocks noGrp="1"/>
          </p:cNvSpPr>
          <p:nvPr>
            <p:ph type="title"/>
          </p:nvPr>
        </p:nvSpPr>
        <p:spPr>
          <a:xfrm>
            <a:off x="702129" y="1364199"/>
            <a:ext cx="10515600" cy="892175"/>
          </a:xfrm>
        </p:spPr>
        <p:txBody>
          <a:bodyPr/>
          <a:lstStyle/>
          <a:p>
            <a:r>
              <a:rPr lang="en-US"/>
              <a:t>Lotgenotencontact</a:t>
            </a:r>
            <a:endParaRPr lang="en-GB"/>
          </a:p>
        </p:txBody>
      </p:sp>
      <p:sp>
        <p:nvSpPr>
          <p:cNvPr id="4" name="Rectangle 3">
            <a:extLst>
              <a:ext uri="{FF2B5EF4-FFF2-40B4-BE49-F238E27FC236}">
                <a16:creationId xmlns:a16="http://schemas.microsoft.com/office/drawing/2014/main" id="{D1AE1F3F-7BB4-44CB-A0B1-F156E2BA38EA}"/>
              </a:ext>
            </a:extLst>
          </p:cNvPr>
          <p:cNvSpPr/>
          <p:nvPr/>
        </p:nvSpPr>
        <p:spPr>
          <a:xfrm>
            <a:off x="702128" y="2096494"/>
            <a:ext cx="9107311" cy="3231654"/>
          </a:xfrm>
          <a:prstGeom prst="rect">
            <a:avLst/>
          </a:prstGeom>
        </p:spPr>
        <p:txBody>
          <a:bodyPr wrap="square" lIns="91440" tIns="45720" rIns="91440" bIns="45720" anchor="t">
            <a:spAutoFit/>
          </a:bodyPr>
          <a:lstStyle/>
          <a:p>
            <a:r>
              <a:rPr lang="nl-NL" sz="1200">
                <a:latin typeface="Helvetica"/>
                <a:cs typeface="Helvetica"/>
              </a:rPr>
              <a:t>Deze werkgroep draagt zorg voor het organiseren en (doen) uitvoeren van lotgenotencontact. We zijn vanuit de werkgroep aanwezig geweest bij een aantal evenementen rondom rouw om te vertellen over Achter de Regenboog en kind &amp; rouw.</a:t>
            </a:r>
          </a:p>
          <a:p>
            <a:endParaRPr lang="nl-NL" sz="1200">
              <a:latin typeface="Helvetica" pitchFamily="2" charset="0"/>
              <a:cs typeface="Helvetica"/>
            </a:endParaRPr>
          </a:p>
          <a:p>
            <a:r>
              <a:rPr lang="nl-NL" sz="1200">
                <a:latin typeface="Helvetica"/>
                <a:cs typeface="Helvetica"/>
              </a:rPr>
              <a:t>In 2022 werden er een tweetal kinderweekenden georganiseerd. Op 22, 23 en 24 april in Bakkeveen en 14,15 en 16 oktober in Gorssel. Tijdens deze weekenden verwelkomen we gezinnen die verschillende activiteiten doorlopen die zijn aangepast aan</a:t>
            </a:r>
          </a:p>
          <a:p>
            <a:r>
              <a:rPr lang="nl-NL" sz="1200">
                <a:latin typeface="Helvetica"/>
                <a:cs typeface="Helvetica"/>
              </a:rPr>
              <a:t>de verschillende leeftijden. Verbinding ontstaat vaak al voor het programma is gestart. De vele voorbereidingen die</a:t>
            </a:r>
            <a:endParaRPr lang="nl-NL" sz="1200">
              <a:latin typeface="Helvetica" pitchFamily="2" charset="0"/>
              <a:cs typeface="Helvetica" panose="020B0604020202020204" pitchFamily="34" charset="0"/>
            </a:endParaRPr>
          </a:p>
          <a:p>
            <a:r>
              <a:rPr lang="nl-NL" sz="1200">
                <a:latin typeface="Helvetica"/>
                <a:cs typeface="Helvetica"/>
              </a:rPr>
              <a:t>vooraf zijn getroffen kunnen eindelijk tot bloei komen. Het is zo mooi om te zien hoe de gezinnen dit met elkaar</a:t>
            </a:r>
            <a:endParaRPr lang="nl-NL" sz="1200">
              <a:latin typeface="Helvetica" pitchFamily="2" charset="0"/>
              <a:cs typeface="Helvetica" panose="020B0604020202020204" pitchFamily="34" charset="0"/>
            </a:endParaRPr>
          </a:p>
          <a:p>
            <a:r>
              <a:rPr lang="nl-NL" sz="1200">
                <a:latin typeface="Helvetica"/>
                <a:cs typeface="Helvetica"/>
              </a:rPr>
              <a:t>kunnen ervaren en delen.</a:t>
            </a:r>
            <a:endParaRPr lang="nl-NL" sz="1200">
              <a:latin typeface="Helvetica" pitchFamily="2" charset="0"/>
              <a:cs typeface="Helvetica" panose="020B0604020202020204" pitchFamily="34" charset="0"/>
            </a:endParaRPr>
          </a:p>
          <a:p>
            <a:endParaRPr lang="nl-NL" sz="1200">
              <a:latin typeface="Helvetica" pitchFamily="2" charset="0"/>
              <a:cs typeface="Helvetica" panose="020B0604020202020204" pitchFamily="34" charset="0"/>
            </a:endParaRPr>
          </a:p>
          <a:p>
            <a:r>
              <a:rPr lang="nl-NL" sz="1200">
                <a:latin typeface="Helvetica"/>
                <a:cs typeface="Helvetica"/>
              </a:rPr>
              <a:t>Op de terugkomdag (8 oktober 2022) een half jaar na het weekend ontmoeten ouders en kinderen elkaar</a:t>
            </a:r>
            <a:endParaRPr lang="nl-NL" sz="1200">
              <a:latin typeface="Helvetica" pitchFamily="2" charset="0"/>
              <a:cs typeface="Helvetica" panose="020B0604020202020204" pitchFamily="34" charset="0"/>
            </a:endParaRPr>
          </a:p>
          <a:p>
            <a:r>
              <a:rPr lang="nl-NL" sz="1200">
                <a:latin typeface="Helvetica"/>
                <a:cs typeface="Helvetica"/>
              </a:rPr>
              <a:t>weer. De begeleiders van het weekend komen dan vanzelfsprekend ook. Net als het weekend staat deze dag </a:t>
            </a:r>
            <a:endParaRPr lang="nl-NL" sz="1200">
              <a:latin typeface="Helvetica" pitchFamily="2" charset="0"/>
              <a:cs typeface="Helvetica" panose="020B0604020202020204" pitchFamily="34" charset="0"/>
            </a:endParaRPr>
          </a:p>
          <a:p>
            <a:r>
              <a:rPr lang="nl-NL" sz="1200">
                <a:latin typeface="Helvetica"/>
                <a:cs typeface="Helvetica"/>
              </a:rPr>
              <a:t>in het teken van het lotgenotenweekend. </a:t>
            </a:r>
            <a:endParaRPr lang="nl-NL" sz="1200">
              <a:latin typeface="Helvetica" pitchFamily="2" charset="0"/>
              <a:cs typeface="Helvetica" panose="020B0604020202020204" pitchFamily="34" charset="0"/>
            </a:endParaRPr>
          </a:p>
          <a:p>
            <a:endParaRPr lang="nl-NL" sz="1200">
              <a:latin typeface="Helvetica"/>
              <a:cs typeface="Helvetica"/>
            </a:endParaRPr>
          </a:p>
          <a:p>
            <a:r>
              <a:rPr lang="nl-NL" sz="1200">
                <a:latin typeface="Helvetica"/>
                <a:cs typeface="Helvetica"/>
              </a:rPr>
              <a:t>Dat is het waar het bij de weekenden en dagen over gaat bij Achter de Regenboog: Lotgenotencontact!</a:t>
            </a:r>
          </a:p>
          <a:p>
            <a:r>
              <a:rPr lang="nl-NL" sz="1200">
                <a:latin typeface="Helvetica"/>
                <a:cs typeface="Helvetica"/>
              </a:rPr>
              <a:t>Je bent niet alleen en staat er ook niet alleen voor. </a:t>
            </a:r>
            <a:endParaRPr lang="nl-NL" sz="1200">
              <a:latin typeface="Helvetica" pitchFamily="2" charset="0"/>
              <a:cs typeface="Helvetica" panose="020B0604020202020204" pitchFamily="34" charset="0"/>
            </a:endParaRPr>
          </a:p>
          <a:p>
            <a:endParaRPr lang="nl-NL" sz="1200">
              <a:latin typeface="Helvetica" panose="020B0604020202020204" pitchFamily="34" charset="0"/>
              <a:cs typeface="Helvetica" panose="020B0604020202020204" pitchFamily="34" charset="0"/>
            </a:endParaRPr>
          </a:p>
          <a:p>
            <a:endParaRPr lang="nl-NL" sz="1200">
              <a:latin typeface="Helvetica" panose="020B0604020202020204" pitchFamily="34" charset="0"/>
              <a:cs typeface="Helvetica" panose="020B0604020202020204" pitchFamily="34" charset="0"/>
            </a:endParaRPr>
          </a:p>
        </p:txBody>
      </p:sp>
      <p:sp>
        <p:nvSpPr>
          <p:cNvPr id="14" name="Ovaal 13">
            <a:extLst>
              <a:ext uri="{FF2B5EF4-FFF2-40B4-BE49-F238E27FC236}">
                <a16:creationId xmlns:a16="http://schemas.microsoft.com/office/drawing/2014/main" id="{4F46B7FB-9BA8-45CB-8769-266913FA8DE9}"/>
              </a:ext>
            </a:extLst>
          </p:cNvPr>
          <p:cNvSpPr/>
          <p:nvPr/>
        </p:nvSpPr>
        <p:spPr>
          <a:xfrm>
            <a:off x="7741284" y="4502145"/>
            <a:ext cx="2031124" cy="2103692"/>
          </a:xfrm>
          <a:prstGeom prst="ellipse">
            <a:avLst/>
          </a:prstGeom>
          <a:blipFill>
            <a:blip r:embed="rId3"/>
            <a:stretch>
              <a:fillRect/>
            </a:stretch>
          </a:blipFill>
          <a:ln w="28575">
            <a:solidFill>
              <a:srgbClr val="0BB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4">
            <a:extLst>
              <a:ext uri="{FF2B5EF4-FFF2-40B4-BE49-F238E27FC236}">
                <a16:creationId xmlns:a16="http://schemas.microsoft.com/office/drawing/2014/main" id="{B9F8ED40-D145-4F7D-8B5E-06128F78B3D4}"/>
              </a:ext>
            </a:extLst>
          </p:cNvPr>
          <p:cNvSpPr/>
          <p:nvPr/>
        </p:nvSpPr>
        <p:spPr>
          <a:xfrm>
            <a:off x="8417059" y="3125665"/>
            <a:ext cx="2031124" cy="2103692"/>
          </a:xfrm>
          <a:prstGeom prst="ellipse">
            <a:avLst/>
          </a:prstGeom>
          <a:blipFill>
            <a:blip r:embed="rId4"/>
            <a:stretch>
              <a:fillRect/>
            </a:stretch>
          </a:blipFill>
          <a:ln w="28575">
            <a:solidFill>
              <a:srgbClr val="31AC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extLst>
              <a:ext uri="{FF2B5EF4-FFF2-40B4-BE49-F238E27FC236}">
                <a16:creationId xmlns:a16="http://schemas.microsoft.com/office/drawing/2014/main" id="{AA817C90-1731-4394-93DC-D8AEA4273E20}"/>
              </a:ext>
            </a:extLst>
          </p:cNvPr>
          <p:cNvSpPr/>
          <p:nvPr/>
        </p:nvSpPr>
        <p:spPr>
          <a:xfrm>
            <a:off x="9947266" y="3803336"/>
            <a:ext cx="2031124" cy="2103692"/>
          </a:xfrm>
          <a:prstGeom prst="ellipse">
            <a:avLst/>
          </a:prstGeom>
          <a:blipFill>
            <a:blip r:embed="rId5"/>
            <a:stretch>
              <a:fillRect/>
            </a:stretch>
          </a:blipFill>
          <a:ln w="28575">
            <a:solidFill>
              <a:srgbClr val="EE7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383B77CF-DEB3-467B-8F5B-54687C4FBFEA}"/>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11" name="Tekstvak 10">
            <a:extLst>
              <a:ext uri="{FF2B5EF4-FFF2-40B4-BE49-F238E27FC236}">
                <a16:creationId xmlns:a16="http://schemas.microsoft.com/office/drawing/2014/main" id="{4EC5BD23-7A66-4BA0-9B00-33404D2D3FA4}"/>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15</a:t>
            </a:r>
          </a:p>
        </p:txBody>
      </p:sp>
    </p:spTree>
    <p:extLst>
      <p:ext uri="{BB962C8B-B14F-4D97-AF65-F5344CB8AC3E}">
        <p14:creationId xmlns:p14="http://schemas.microsoft.com/office/powerpoint/2010/main" val="2952442038"/>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90FA3D-B061-4534-8DDD-613C71AE2231}"/>
              </a:ext>
            </a:extLst>
          </p:cNvPr>
          <p:cNvSpPr>
            <a:spLocks noGrp="1"/>
          </p:cNvSpPr>
          <p:nvPr>
            <p:ph type="title"/>
          </p:nvPr>
        </p:nvSpPr>
        <p:spPr>
          <a:solidFill>
            <a:schemeClr val="bg1"/>
          </a:solidFill>
        </p:spPr>
        <p:txBody>
          <a:bodyPr/>
          <a:lstStyle/>
          <a:p>
            <a:r>
              <a:rPr lang="nl-NL">
                <a:latin typeface="Helvetica"/>
                <a:cs typeface="Helvetica"/>
              </a:rPr>
              <a:t>Informatie</a:t>
            </a:r>
            <a:r>
              <a:rPr lang="en-US">
                <a:latin typeface="Helvetica"/>
                <a:cs typeface="Helvetica"/>
              </a:rPr>
              <a:t> &amp; Advies</a:t>
            </a:r>
            <a:endParaRPr lang="en-GB" sz="1200" b="0">
              <a:highlight>
                <a:srgbClr val="FFFF00"/>
              </a:highlight>
              <a:latin typeface="Helvetica"/>
              <a:cs typeface="Helvetica"/>
            </a:endParaRPr>
          </a:p>
        </p:txBody>
      </p:sp>
      <p:sp>
        <p:nvSpPr>
          <p:cNvPr id="11" name="Tekstvak 10">
            <a:extLst>
              <a:ext uri="{FF2B5EF4-FFF2-40B4-BE49-F238E27FC236}">
                <a16:creationId xmlns:a16="http://schemas.microsoft.com/office/drawing/2014/main" id="{2B8914A5-5A03-47C6-B5F8-8F5BD49C0CE7}"/>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12" name="Tekstvak 11">
            <a:extLst>
              <a:ext uri="{FF2B5EF4-FFF2-40B4-BE49-F238E27FC236}">
                <a16:creationId xmlns:a16="http://schemas.microsoft.com/office/drawing/2014/main" id="{BF6B3F04-DE2B-4C10-B6A9-ECCAD8C214B5}"/>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16</a:t>
            </a:r>
          </a:p>
        </p:txBody>
      </p:sp>
      <p:sp>
        <p:nvSpPr>
          <p:cNvPr id="15" name="Rectangle 8">
            <a:extLst>
              <a:ext uri="{FF2B5EF4-FFF2-40B4-BE49-F238E27FC236}">
                <a16:creationId xmlns:a16="http://schemas.microsoft.com/office/drawing/2014/main" id="{7BF6F55E-C11D-6D48-8838-26160D7D8FC8}"/>
              </a:ext>
            </a:extLst>
          </p:cNvPr>
          <p:cNvSpPr/>
          <p:nvPr/>
        </p:nvSpPr>
        <p:spPr>
          <a:xfrm>
            <a:off x="4324721" y="3884432"/>
            <a:ext cx="7786255" cy="85408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endParaRPr lang="nl-NL" sz="1000" b="1">
              <a:solidFill>
                <a:srgbClr val="31AC5E"/>
              </a:solidFill>
              <a:latin typeface="Helvetica"/>
              <a:cs typeface="Helvetica"/>
            </a:endParaRPr>
          </a:p>
          <a:p>
            <a:endParaRPr lang="nl-NL"/>
          </a:p>
          <a:p>
            <a:pPr marR="0" lvl="0" algn="l" defTabSz="914400" rtl="0" eaLnBrk="1" fontAlgn="auto" latinLnBrk="0" hangingPunct="1">
              <a:lnSpc>
                <a:spcPct val="100000"/>
              </a:lnSpc>
              <a:spcBef>
                <a:spcPts val="0"/>
              </a:spcBef>
              <a:spcAft>
                <a:spcPts val="0"/>
              </a:spcAft>
              <a:buClrTx/>
              <a:buSzPts val="1200"/>
              <a:tabLst/>
              <a:defRPr/>
            </a:pPr>
            <a:endParaRPr lang="en-GB" sz="1000">
              <a:solidFill>
                <a:prstClr val="black"/>
              </a:solidFill>
              <a:latin typeface="Helvetica" panose="020B0604020202020204" pitchFamily="34" charset="0"/>
              <a:ea typeface="Times New Roman" panose="02020603050405020304" pitchFamily="18" charset="0"/>
              <a:cs typeface="Helvetica" panose="020B0604020202020204" pitchFamily="34" charset="0"/>
            </a:endParaRPr>
          </a:p>
          <a:p>
            <a:pPr marR="0" lvl="0" algn="l" defTabSz="914400" rtl="0" eaLnBrk="1" fontAlgn="auto" latinLnBrk="0" hangingPunct="1">
              <a:lnSpc>
                <a:spcPct val="100000"/>
              </a:lnSpc>
              <a:spcBef>
                <a:spcPts val="0"/>
              </a:spcBef>
              <a:spcAft>
                <a:spcPts val="0"/>
              </a:spcAft>
              <a:buClrTx/>
              <a:buSzPts val="1200"/>
              <a:tabLst/>
              <a:defRPr/>
            </a:pPr>
            <a:endParaRPr kumimoji="0" lang="en-GB" sz="1000" b="0" i="0" u="none" strike="noStrike" kern="1200" cap="none" spc="0" normalizeH="0" baseline="0" noProof="0">
              <a:ln>
                <a:noFill/>
              </a:ln>
              <a:solidFill>
                <a:prstClr val="black"/>
              </a:solidFill>
              <a:effectLst/>
              <a:uLnTx/>
              <a:uFillTx/>
              <a:latin typeface="Helvetica" panose="020B0604020202020204" pitchFamily="34" charset="0"/>
              <a:ea typeface="Times New Roman" panose="02020603050405020304" pitchFamily="18" charset="0"/>
              <a:cs typeface="Helvetica" panose="020B0604020202020204" pitchFamily="34" charset="0"/>
            </a:endParaRPr>
          </a:p>
        </p:txBody>
      </p:sp>
      <p:sp>
        <p:nvSpPr>
          <p:cNvPr id="2" name="Tekstvak 1">
            <a:extLst>
              <a:ext uri="{FF2B5EF4-FFF2-40B4-BE49-F238E27FC236}">
                <a16:creationId xmlns:a16="http://schemas.microsoft.com/office/drawing/2014/main" id="{370691CF-2162-4E60-2A8B-F34F61062AA9}"/>
              </a:ext>
            </a:extLst>
          </p:cNvPr>
          <p:cNvSpPr txBox="1"/>
          <p:nvPr/>
        </p:nvSpPr>
        <p:spPr>
          <a:xfrm>
            <a:off x="966716" y="1137313"/>
            <a:ext cx="10190328" cy="53399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100" b="1">
                <a:latin typeface="Helvetica"/>
                <a:cs typeface="Helvetica"/>
              </a:rPr>
              <a:t>Resultaten I&amp;A Telefoon- en Maildienst 2022</a:t>
            </a:r>
          </a:p>
          <a:p>
            <a:r>
              <a:rPr lang="nl-NL" sz="1100">
                <a:latin typeface="Helvetica"/>
                <a:cs typeface="Helvetica"/>
              </a:rPr>
              <a:t>Telefoon: </a:t>
            </a:r>
          </a:p>
          <a:p>
            <a:r>
              <a:rPr lang="nl-NL" sz="1100">
                <a:latin typeface="Helvetica"/>
                <a:cs typeface="Helvetica"/>
              </a:rPr>
              <a:t>In 2022 is er 65 keer gebeld voor een hulpvraag naar de stichting.</a:t>
            </a:r>
          </a:p>
          <a:p>
            <a:r>
              <a:rPr lang="nl-NL" sz="1100">
                <a:latin typeface="Helvetica"/>
                <a:cs typeface="Helvetica"/>
              </a:rPr>
              <a:t>Ten opzichte van 2021 is er een aanmerkelijke daling van het aantal telefoontjes te zien van 90 naar 65. In 2020 waren dit nog 85 hulpvragen per </a:t>
            </a:r>
            <a:r>
              <a:rPr lang="nl-NL" sz="1100" err="1">
                <a:latin typeface="Helvetica"/>
                <a:cs typeface="Helvetica"/>
              </a:rPr>
              <a:t>jaar.Er</a:t>
            </a:r>
            <a:r>
              <a:rPr lang="nl-NL" sz="1100">
                <a:latin typeface="Helvetica"/>
                <a:cs typeface="Helvetica"/>
              </a:rPr>
              <a:t> zijn 200 telefoondiensten gedraaid tegenover 218 vorig jaar (uitgebreidere vakantieperiodes genomen). Er werd vooral voor de eigen kind(eren) gebeld of voor het gezin (43 keer). Ook werd er gebeld voor leerlingen of ondersteuning van leerkrachten door school (leerkrachten, intern begeleiders of schoolmaatschappelijk werk). En verder door artsen en hulpverleners. De meeste vragen werden informatief, emotioneel ondersteunend en verwijzend beantwoord.</a:t>
            </a:r>
            <a:endParaRPr lang="nl-NL"/>
          </a:p>
          <a:p>
            <a:r>
              <a:rPr lang="nl-NL" sz="1100">
                <a:latin typeface="Helvetica"/>
                <a:cs typeface="Helvetica"/>
              </a:rPr>
              <a:t>In augustus / september is de vakantie goed zichtbaar en is het rustiger. Januari, maart en november springen er qua aantal uit met resp. 7 en tweemaal 10 telefoontjes. De rest is gemiddeld zo’n 4 per maand.</a:t>
            </a:r>
          </a:p>
          <a:p>
            <a:r>
              <a:rPr lang="nl-NL" sz="1100">
                <a:latin typeface="Helvetica"/>
                <a:cs typeface="Helvetica"/>
              </a:rPr>
              <a:t>Uit Flevoland, Zeeland, Friesland, Overijssel, Groningen, Zeeland en Limburg belden geen tot nauwelijks mensen. Wel met een kanttekening hierbij omdat dit niet altijd kon worden ingevuld door het telefoonteam.</a:t>
            </a:r>
            <a:endParaRPr lang="nl-NL">
              <a:cs typeface="Arial"/>
            </a:endParaRPr>
          </a:p>
          <a:p>
            <a:endParaRPr lang="nl-NL" sz="1100">
              <a:latin typeface="Helvetica"/>
              <a:cs typeface="Helvetica"/>
            </a:endParaRPr>
          </a:p>
          <a:p>
            <a:r>
              <a:rPr lang="nl-NL" sz="1100">
                <a:latin typeface="Helvetica"/>
                <a:cs typeface="Helvetica"/>
              </a:rPr>
              <a:t>Mail: </a:t>
            </a:r>
          </a:p>
          <a:p>
            <a:r>
              <a:rPr lang="nl-NL" sz="1100">
                <a:latin typeface="Helvetica"/>
                <a:cs typeface="Helvetica"/>
              </a:rPr>
              <a:t>In 2022 hebben wij 211 hulpvraagmails gekregen. Dit zijn gemiddeld 18 mails per maand. In 2021 waren dit 244 vragen. In 2020 waren dit er 215. Dus er is sprake van een afname van het aantal hulpvragen per mail. Het I&amp;A-team telt 19 vrijwilligers, onder leiding van 3 coördinatoren. Het I&amp;A telefoonteam bestaat uit 11 mensen, het I&amp;A mailteam uit 11. Sommige teamleden nemen deel aan beide teams. De inhoud van de mailvragen zijn heel divers en komen overeen met de vragen uit voorgaande jaren, en zijn soortgelijke vragen die ook per telefoon worden gesteld.</a:t>
            </a:r>
          </a:p>
          <a:p>
            <a:endParaRPr lang="nl-NL" sz="1100">
              <a:latin typeface="Helvetica"/>
              <a:cs typeface="Arial"/>
            </a:endParaRPr>
          </a:p>
          <a:p>
            <a:r>
              <a:rPr lang="nl-NL" sz="1100">
                <a:latin typeface="Helvetica"/>
                <a:cs typeface="Helvetica"/>
              </a:rPr>
              <a:t>Aantal vragen in de maanden:</a:t>
            </a:r>
          </a:p>
          <a:p>
            <a:r>
              <a:rPr lang="nl-NL" sz="1100">
                <a:latin typeface="Helvetica"/>
                <a:cs typeface="Helvetica"/>
              </a:rPr>
              <a:t>Januari 19   Juli 8</a:t>
            </a:r>
          </a:p>
          <a:p>
            <a:r>
              <a:rPr lang="nl-NL" sz="1100">
                <a:latin typeface="Helvetica"/>
                <a:cs typeface="Helvetica"/>
              </a:rPr>
              <a:t>Februari 13  Augustus 19</a:t>
            </a:r>
          </a:p>
          <a:p>
            <a:r>
              <a:rPr lang="nl-NL" sz="1100">
                <a:latin typeface="Helvetica"/>
                <a:cs typeface="Helvetica"/>
              </a:rPr>
              <a:t>Maart 17      September 23</a:t>
            </a:r>
          </a:p>
          <a:p>
            <a:r>
              <a:rPr lang="nl-NL" sz="1100">
                <a:latin typeface="Helvetica"/>
                <a:cs typeface="Helvetica"/>
              </a:rPr>
              <a:t>April 19        Oktober 25</a:t>
            </a:r>
          </a:p>
          <a:p>
            <a:r>
              <a:rPr lang="nl-NL" sz="1100">
                <a:latin typeface="Helvetica"/>
                <a:cs typeface="Helvetica"/>
              </a:rPr>
              <a:t>Mei 8            November 35</a:t>
            </a:r>
          </a:p>
          <a:p>
            <a:r>
              <a:rPr lang="nl-NL" sz="1100">
                <a:latin typeface="Helvetica"/>
                <a:cs typeface="Helvetica"/>
              </a:rPr>
              <a:t>Juni 6           December 19</a:t>
            </a:r>
          </a:p>
          <a:p>
            <a:endParaRPr lang="nl-NL" sz="1100">
              <a:latin typeface="Helvetica"/>
              <a:cs typeface="Arial"/>
            </a:endParaRPr>
          </a:p>
          <a:p>
            <a:endParaRPr lang="nl-NL" sz="1100">
              <a:latin typeface="Helvetica"/>
              <a:cs typeface="Helvetica"/>
            </a:endParaRPr>
          </a:p>
          <a:p>
            <a:endParaRPr lang="nl-NL" sz="1100">
              <a:latin typeface="Helvetica"/>
              <a:cs typeface="Arial"/>
            </a:endParaRPr>
          </a:p>
          <a:p>
            <a:endParaRPr lang="nl-NL" sz="1100">
              <a:latin typeface="Helvetica"/>
              <a:cs typeface="Helvetica"/>
            </a:endParaRPr>
          </a:p>
          <a:p>
            <a:endParaRPr lang="nl-NL" sz="1100">
              <a:latin typeface="Helvetica"/>
              <a:cs typeface="Arial"/>
            </a:endParaRPr>
          </a:p>
          <a:p>
            <a:endParaRPr lang="nl-NL" sz="1100">
              <a:latin typeface="Helvetica"/>
              <a:cs typeface="Arial"/>
            </a:endParaRPr>
          </a:p>
        </p:txBody>
      </p:sp>
      <p:sp>
        <p:nvSpPr>
          <p:cNvPr id="4" name="Tekstvak 3">
            <a:extLst>
              <a:ext uri="{FF2B5EF4-FFF2-40B4-BE49-F238E27FC236}">
                <a16:creationId xmlns:a16="http://schemas.microsoft.com/office/drawing/2014/main" id="{CA1D764B-C112-5964-E81C-94EF7EA74AF1}"/>
              </a:ext>
            </a:extLst>
          </p:cNvPr>
          <p:cNvSpPr txBox="1"/>
          <p:nvPr/>
        </p:nvSpPr>
        <p:spPr>
          <a:xfrm>
            <a:off x="5038298" y="4259238"/>
            <a:ext cx="4571999"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100">
                <a:latin typeface="Helvetica"/>
                <a:cs typeface="Helvetica"/>
              </a:rPr>
              <a:t>Wie stelden de vragen:</a:t>
            </a:r>
          </a:p>
          <a:p>
            <a:r>
              <a:rPr lang="nl-NL" sz="1100">
                <a:latin typeface="Helvetica"/>
                <a:cs typeface="Helvetica"/>
              </a:rPr>
              <a:t>Familie van rouwende kinderen en heel soms jongere zelf (5x) 74</a:t>
            </a:r>
          </a:p>
          <a:p>
            <a:r>
              <a:rPr lang="nl-NL" sz="1100">
                <a:latin typeface="Helvetica"/>
                <a:cs typeface="Helvetica"/>
              </a:rPr>
              <a:t>Maatschappelijk werkers/gezinscoaches/hulpverleners 37</a:t>
            </a:r>
          </a:p>
          <a:p>
            <a:r>
              <a:rPr lang="nl-NL" sz="1100">
                <a:latin typeface="Helvetica"/>
                <a:cs typeface="Helvetica"/>
              </a:rPr>
              <a:t>Ziekenhuizen (verpleegkundigen/medisch maatschappelijk werkers/huisartsen/praktijkondersteuners)</a:t>
            </a:r>
          </a:p>
          <a:p>
            <a:r>
              <a:rPr lang="nl-NL" sz="1100">
                <a:latin typeface="Helvetica"/>
                <a:cs typeface="Helvetica"/>
              </a:rPr>
              <a:t>Scholieren, studenten, stagiaires en onderzoekers 6</a:t>
            </a:r>
          </a:p>
          <a:p>
            <a:r>
              <a:rPr lang="nl-NL" sz="1100">
                <a:latin typeface="Helvetica"/>
                <a:cs typeface="Helvetica"/>
              </a:rPr>
              <a:t>Scholen (intern begeleiders/schoolleiding/docenten/ 23</a:t>
            </a:r>
          </a:p>
          <a:p>
            <a:r>
              <a:rPr lang="nl-NL" sz="1100">
                <a:latin typeface="Helvetica"/>
                <a:cs typeface="Helvetica"/>
              </a:rPr>
              <a:t>schoolmaatschappelijk werkers</a:t>
            </a:r>
          </a:p>
          <a:p>
            <a:r>
              <a:rPr lang="nl-NL" sz="1100">
                <a:latin typeface="Helvetica"/>
                <a:cs typeface="Helvetica"/>
              </a:rPr>
              <a:t>Overig (o.a. vragen over stand/boek recensie/vrijwilliger worden) 21 Reacties / bedankjes 50</a:t>
            </a:r>
            <a:endParaRPr lang="nl-NL" sz="3000" b="0">
              <a:cs typeface="Arial"/>
            </a:endParaRPr>
          </a:p>
        </p:txBody>
      </p:sp>
    </p:spTree>
    <p:extLst>
      <p:ext uri="{BB962C8B-B14F-4D97-AF65-F5344CB8AC3E}">
        <p14:creationId xmlns:p14="http://schemas.microsoft.com/office/powerpoint/2010/main" val="1599428695"/>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2BC26D7-5568-764F-A94A-7295F784DA47}"/>
              </a:ext>
            </a:extLst>
          </p:cNvPr>
          <p:cNvSpPr>
            <a:spLocks noGrp="1"/>
          </p:cNvSpPr>
          <p:nvPr>
            <p:ph type="title"/>
          </p:nvPr>
        </p:nvSpPr>
        <p:spPr>
          <a:xfrm>
            <a:off x="716886" y="1146486"/>
            <a:ext cx="10509914" cy="5566532"/>
          </a:xfrm>
        </p:spPr>
        <p:txBody>
          <a:bodyPr>
            <a:normAutofit/>
          </a:bodyPr>
          <a:lstStyle/>
          <a:p>
            <a:pPr>
              <a:lnSpc>
                <a:spcPct val="100000"/>
              </a:lnSpc>
              <a:spcBef>
                <a:spcPts val="0"/>
              </a:spcBef>
            </a:pPr>
            <a:r>
              <a:rPr lang="nl-NL">
                <a:latin typeface="Helvetica"/>
                <a:cs typeface="Helvetica"/>
              </a:rPr>
              <a:t>Informatie &amp; Advies</a:t>
            </a:r>
            <a:br>
              <a:rPr lang="nl-NL">
                <a:cs typeface="Helvetica"/>
              </a:rPr>
            </a:br>
            <a:r>
              <a:rPr lang="nl-NL" sz="1100" b="0">
                <a:solidFill>
                  <a:srgbClr val="000000"/>
                </a:solidFill>
                <a:latin typeface="Helvetica"/>
                <a:cs typeface="Arial"/>
              </a:rPr>
              <a:t>De I&amp;A is minder gevonden in 2022. Het aantal hulpvragen per telefoon én per mail zijn flink gedaald t.o.v. vorig jaar.</a:t>
            </a:r>
            <a:endParaRPr lang="en-US" sz="1100" b="0">
              <a:solidFill>
                <a:srgbClr val="000000"/>
              </a:solidFill>
              <a:latin typeface="Helvetica"/>
              <a:cs typeface="Arial"/>
            </a:endParaRPr>
          </a:p>
          <a:p>
            <a:pPr>
              <a:lnSpc>
                <a:spcPct val="100000"/>
              </a:lnSpc>
              <a:spcBef>
                <a:spcPts val="0"/>
              </a:spcBef>
            </a:pPr>
            <a:r>
              <a:rPr lang="nl-NL" sz="1100" b="0">
                <a:solidFill>
                  <a:srgbClr val="000000"/>
                </a:solidFill>
                <a:latin typeface="Helvetica"/>
                <a:cs typeface="Arial"/>
              </a:rPr>
              <a:t>In augustus en september zijn de vakanties goed zichtbaar bij de telefoon en is het rustig, en januari, maart en november het drukst.</a:t>
            </a:r>
            <a:endParaRPr lang="en-US" sz="1100" b="0">
              <a:solidFill>
                <a:srgbClr val="000000"/>
              </a:solidFill>
              <a:latin typeface="Helvetica"/>
              <a:cs typeface="Arial"/>
            </a:endParaRPr>
          </a:p>
          <a:p>
            <a:pPr>
              <a:lnSpc>
                <a:spcPct val="100000"/>
              </a:lnSpc>
              <a:spcBef>
                <a:spcPts val="0"/>
              </a:spcBef>
            </a:pPr>
            <a:r>
              <a:rPr lang="nl-NL" sz="1100" b="0">
                <a:solidFill>
                  <a:srgbClr val="000000"/>
                </a:solidFill>
                <a:latin typeface="Helvetica"/>
                <a:cs typeface="Arial"/>
              </a:rPr>
              <a:t>Per mail zijn de maanden mei, juni en juli het rustigst en september, oktober en november juist de drukste maanden. Wat dat betreft vullen </a:t>
            </a:r>
            <a:br>
              <a:rPr lang="nl-NL" sz="1100" b="0">
                <a:solidFill>
                  <a:srgbClr val="000000"/>
                </a:solidFill>
                <a:latin typeface="Helvetica"/>
                <a:cs typeface="Arial"/>
              </a:rPr>
            </a:br>
            <a:r>
              <a:rPr lang="nl-NL" sz="1100" b="0">
                <a:solidFill>
                  <a:srgbClr val="000000"/>
                </a:solidFill>
                <a:latin typeface="Helvetica"/>
                <a:cs typeface="Arial"/>
              </a:rPr>
              <a:t>deze 2 diensten (telefoon en mail) elkaar mooi aan.</a:t>
            </a:r>
            <a:endParaRPr lang="en-US" sz="1100" b="0">
              <a:solidFill>
                <a:srgbClr val="000000"/>
              </a:solidFill>
              <a:latin typeface="Helvetica"/>
              <a:cs typeface="Arial"/>
            </a:endParaRPr>
          </a:p>
          <a:p>
            <a:pPr>
              <a:lnSpc>
                <a:spcPct val="100000"/>
              </a:lnSpc>
              <a:spcBef>
                <a:spcPts val="0"/>
              </a:spcBef>
            </a:pPr>
            <a:r>
              <a:rPr lang="nl-NL" sz="1100" b="0">
                <a:solidFill>
                  <a:srgbClr val="000000"/>
                </a:solidFill>
                <a:latin typeface="Helvetica"/>
                <a:cs typeface="Arial"/>
              </a:rPr>
              <a:t>Bijzonder is dat de periode na de Covid-jaren weinig extra vragen heeft opgeroepen. </a:t>
            </a:r>
            <a:r>
              <a:rPr lang="nl-NL" sz="1100" b="0" err="1">
                <a:solidFill>
                  <a:srgbClr val="000000"/>
                </a:solidFill>
                <a:latin typeface="Helvetica"/>
                <a:cs typeface="Arial"/>
              </a:rPr>
              <a:t>AdR</a:t>
            </a:r>
            <a:r>
              <a:rPr lang="nl-NL" sz="1100" b="0">
                <a:solidFill>
                  <a:srgbClr val="000000"/>
                </a:solidFill>
                <a:latin typeface="Helvetica"/>
                <a:cs typeface="Arial"/>
              </a:rPr>
              <a:t> staat wel op de site bij het RIVM onder nazorg.</a:t>
            </a:r>
            <a:endParaRPr lang="en-US" sz="1100" b="0">
              <a:solidFill>
                <a:srgbClr val="000000"/>
              </a:solidFill>
              <a:latin typeface="Helvetica"/>
              <a:cs typeface="Arial"/>
            </a:endParaRPr>
          </a:p>
          <a:p>
            <a:pPr>
              <a:lnSpc>
                <a:spcPct val="100000"/>
              </a:lnSpc>
              <a:spcBef>
                <a:spcPts val="0"/>
              </a:spcBef>
            </a:pPr>
            <a:endParaRPr lang="nl-NL" sz="1100" b="0">
              <a:solidFill>
                <a:srgbClr val="000000"/>
              </a:solidFill>
              <a:latin typeface="Helvetica"/>
              <a:cs typeface="Arial"/>
            </a:endParaRPr>
          </a:p>
          <a:p>
            <a:pPr>
              <a:lnSpc>
                <a:spcPct val="100000"/>
              </a:lnSpc>
              <a:spcBef>
                <a:spcPts val="0"/>
              </a:spcBef>
            </a:pPr>
            <a:r>
              <a:rPr lang="nl-NL" sz="1100" b="0">
                <a:solidFill>
                  <a:srgbClr val="000000"/>
                </a:solidFill>
                <a:latin typeface="Helvetica"/>
                <a:cs typeface="Arial"/>
              </a:rPr>
              <a:t>Momenteel wordt er meer gemaild dan gebeld. Voornamelijk wordt er hulp gezocht voor een kind of jongere. Zelden belt of mailt een jongere zelf. Vaak zijn het familieleden die om hulp vragen hoe kinderen voor te bereiden op een ernstige ziekte en overlijden van een dierbare, hoe kinderen voor te bereiden op een naderend afscheid van een belangrijk iemand of hoe daarmee om te gaan na een overlijden.</a:t>
            </a:r>
            <a:endParaRPr lang="en-US" sz="1100" b="0">
              <a:solidFill>
                <a:srgbClr val="000000"/>
              </a:solidFill>
              <a:latin typeface="Helvetica"/>
              <a:cs typeface="Arial"/>
            </a:endParaRPr>
          </a:p>
          <a:p>
            <a:pPr>
              <a:lnSpc>
                <a:spcPct val="100000"/>
              </a:lnSpc>
              <a:spcBef>
                <a:spcPts val="0"/>
              </a:spcBef>
            </a:pPr>
            <a:r>
              <a:rPr lang="nl-NL" sz="1100" b="0">
                <a:solidFill>
                  <a:srgbClr val="000000"/>
                </a:solidFill>
                <a:latin typeface="Helvetica"/>
                <a:cs typeface="Arial"/>
              </a:rPr>
              <a:t>Ook willen sommigen bevestiging of zij het wel goed doen in hun verdrietige situatie of vragen adviezen bij ander gedrag dat zij bij hun kind zien. In de meeste gevallen is de stervende/overledene een ouder, opa/oma, soms een broer/zus. Ook soms iemand uit de nabije omgeving van het rouwende kind. Ook vragen over onze kinder- en gezinsweekenden worden gesteld. Soms vraagt de hulpvrager naar een persoonlijk gesprek zodat zij/ hij de moeilijke situatie beter uit kan leggen. </a:t>
            </a:r>
            <a:br>
              <a:rPr lang="nl-NL" sz="1100" b="0">
                <a:solidFill>
                  <a:srgbClr val="000000"/>
                </a:solidFill>
                <a:latin typeface="Helvetica"/>
                <a:cs typeface="Arial"/>
              </a:rPr>
            </a:br>
            <a:br>
              <a:rPr lang="nl-NL" sz="1100" b="0">
                <a:solidFill>
                  <a:srgbClr val="000000"/>
                </a:solidFill>
                <a:latin typeface="Helvetica"/>
                <a:cs typeface="Arial"/>
              </a:rPr>
            </a:br>
            <a:r>
              <a:rPr lang="nl-NL" sz="1100" b="0">
                <a:solidFill>
                  <a:srgbClr val="000000"/>
                </a:solidFill>
                <a:latin typeface="Helvetica"/>
                <a:cs typeface="Arial"/>
              </a:rPr>
              <a:t>Maatschappelijk werkers/gezinscoaches/hulpverleners hebben ons benaderd met diverse hulpvragen, alsmede ziekenhuizen (verpleegkundigen/medisch maatschappelijk werkers/huisartsen/praktijkondersteuners). Ook scholen (intern begeleiders/schoolleiding/docenten/schoolmaatschappelijk werkers) vragen regelmatig advies hoe om te gaan met kinderen in rouw. Zij willen dan weten hoe om te gaan met een leerling(en) die te maken krijgt met een ernstige ziekte of overlijden in zijn/haar (hun) directe omgeving. Of hoe zij de klas kunnen voorbereiden op een verlies. Soms wil school weten of een bepaalde leerling in rouw meer hulp nodig heeft bij mogelijk zorgelijk (rouw-)gedrag.</a:t>
            </a:r>
            <a:endParaRPr lang="en-US" sz="1100" b="0">
              <a:solidFill>
                <a:srgbClr val="000000"/>
              </a:solidFill>
              <a:latin typeface="Helvetica"/>
              <a:cs typeface="Arial"/>
            </a:endParaRPr>
          </a:p>
          <a:p>
            <a:pPr>
              <a:lnSpc>
                <a:spcPct val="100000"/>
              </a:lnSpc>
              <a:spcBef>
                <a:spcPts val="0"/>
              </a:spcBef>
            </a:pPr>
            <a:r>
              <a:rPr lang="nl-NL" sz="1100" b="0">
                <a:solidFill>
                  <a:srgbClr val="000000"/>
                </a:solidFill>
                <a:latin typeface="Helvetica"/>
                <a:cs typeface="Arial"/>
              </a:rPr>
              <a:t>Verder wordt er gevraagd naar professionele hulp voor een kind en wil de hulpvrager een rouwbegeleider bij hem/ haar in de buurt.</a:t>
            </a:r>
            <a:endParaRPr lang="en-US" sz="1100" b="0">
              <a:solidFill>
                <a:srgbClr val="000000"/>
              </a:solidFill>
              <a:latin typeface="Helvetica"/>
              <a:cs typeface="Arial"/>
            </a:endParaRPr>
          </a:p>
          <a:p>
            <a:pPr>
              <a:lnSpc>
                <a:spcPct val="100000"/>
              </a:lnSpc>
              <a:spcBef>
                <a:spcPts val="0"/>
              </a:spcBef>
            </a:pPr>
            <a:r>
              <a:rPr lang="nl-NL" sz="1100" b="0">
                <a:solidFill>
                  <a:srgbClr val="000000"/>
                </a:solidFill>
                <a:latin typeface="Helvetica"/>
                <a:cs typeface="Arial"/>
              </a:rPr>
              <a:t>Tevens krijgen wij vragen van scholieren, studenten, stagiaires en onderzoekers die geïnteresseerd zijn in onze stichting en vragen om adviezen en medewerking van ons. Soms sturen zij hele vragenlijsten mee met vragen over rouw bij kinderen.. Soms komt er een vraag over donaties. Verder zijn er hulpverlenersinstanties die vragen naar foldermateriaal, maar dit is veel minder dan vorige jaren. Mogelijk ook door de digitalisering. Ook is de vraag naar een </a:t>
            </a:r>
            <a:r>
              <a:rPr lang="nl-NL" sz="1100" b="0" err="1">
                <a:solidFill>
                  <a:srgbClr val="000000"/>
                </a:solidFill>
                <a:latin typeface="Helvetica"/>
                <a:cs typeface="Arial"/>
              </a:rPr>
              <a:t>AdR</a:t>
            </a:r>
            <a:r>
              <a:rPr lang="nl-NL" sz="1100" b="0">
                <a:solidFill>
                  <a:srgbClr val="000000"/>
                </a:solidFill>
                <a:latin typeface="Helvetica"/>
                <a:cs typeface="Arial"/>
              </a:rPr>
              <a:t> stand of een lezing geven over rouw afgenomen. </a:t>
            </a:r>
          </a:p>
          <a:p>
            <a:pPr>
              <a:lnSpc>
                <a:spcPct val="100000"/>
              </a:lnSpc>
              <a:spcBef>
                <a:spcPts val="0"/>
              </a:spcBef>
            </a:pPr>
            <a:endParaRPr lang="nl-NL" sz="1100" b="0">
              <a:solidFill>
                <a:srgbClr val="000000"/>
              </a:solidFill>
              <a:latin typeface="Helvetica"/>
              <a:cs typeface="Arial"/>
            </a:endParaRPr>
          </a:p>
          <a:p>
            <a:pPr>
              <a:lnSpc>
                <a:spcPct val="100000"/>
              </a:lnSpc>
              <a:spcBef>
                <a:spcPts val="0"/>
              </a:spcBef>
            </a:pPr>
            <a:r>
              <a:rPr lang="nl-NL" sz="1100" b="0">
                <a:solidFill>
                  <a:srgbClr val="000000"/>
                </a:solidFill>
                <a:latin typeface="Helvetica"/>
                <a:cs typeface="Arial"/>
              </a:rPr>
              <a:t>Wij hopen dat </a:t>
            </a:r>
            <a:r>
              <a:rPr lang="nl-NL" sz="1100" b="0" err="1">
                <a:solidFill>
                  <a:srgbClr val="000000"/>
                </a:solidFill>
                <a:latin typeface="Helvetica"/>
                <a:cs typeface="Arial"/>
              </a:rPr>
              <a:t>AdR</a:t>
            </a:r>
            <a:r>
              <a:rPr lang="nl-NL" sz="1100" b="0">
                <a:solidFill>
                  <a:srgbClr val="000000"/>
                </a:solidFill>
                <a:latin typeface="Helvetica"/>
                <a:cs typeface="Arial"/>
              </a:rPr>
              <a:t> in 2023 weer meer in het vizier zal komen bij mensen die vragen hebben over rouw en verlies bij kinderen en jongeren en dat zij ons zullen benaderen indien nodig. Met de nieuwe koers die Achter de Regenboog wil gaan varen en met de aangepaste website zal </a:t>
            </a:r>
            <a:r>
              <a:rPr lang="nl-NL" sz="1100" b="0" err="1">
                <a:solidFill>
                  <a:srgbClr val="000000"/>
                </a:solidFill>
                <a:latin typeface="Helvetica"/>
                <a:cs typeface="Arial"/>
              </a:rPr>
              <a:t>AdR</a:t>
            </a:r>
            <a:r>
              <a:rPr lang="nl-NL" sz="1100" b="0">
                <a:solidFill>
                  <a:srgbClr val="000000"/>
                </a:solidFill>
                <a:latin typeface="Helvetica"/>
                <a:cs typeface="Arial"/>
              </a:rPr>
              <a:t> meer op de kaart worden gezet als het om rouw bij kinderen gaat. Er zijn een aanzienlijk aantal professionele rouwinstanties bijgekomen wat gunstig is voor de gezinnen die hulp nodig hebben en het is zaak de specifieke diensten die </a:t>
            </a:r>
            <a:r>
              <a:rPr lang="nl-NL" sz="1100" b="0" err="1">
                <a:solidFill>
                  <a:srgbClr val="000000"/>
                </a:solidFill>
                <a:latin typeface="Helvetica"/>
                <a:cs typeface="Arial"/>
              </a:rPr>
              <a:t>AdR</a:t>
            </a:r>
            <a:r>
              <a:rPr lang="nl-NL" sz="1100" b="0">
                <a:solidFill>
                  <a:srgbClr val="000000"/>
                </a:solidFill>
                <a:latin typeface="Helvetica"/>
                <a:cs typeface="Arial"/>
              </a:rPr>
              <a:t> aanbiedt goed onder de aandacht te brengen zodat deze eruit blijven springen en we daarmee zoveel mogelijk </a:t>
            </a:r>
            <a:br>
              <a:rPr lang="nl-NL" sz="1100" b="0">
                <a:solidFill>
                  <a:srgbClr val="000000"/>
                </a:solidFill>
                <a:latin typeface="Helvetica"/>
                <a:cs typeface="Arial"/>
              </a:rPr>
            </a:br>
            <a:r>
              <a:rPr lang="nl-NL" sz="1100" b="0">
                <a:solidFill>
                  <a:srgbClr val="000000"/>
                </a:solidFill>
                <a:latin typeface="Helvetica"/>
                <a:cs typeface="Arial"/>
              </a:rPr>
              <a:t>gezinnen kunnen bereiken om hen te steunen en te helpen. Daar zetten ook wij als team ons graag voor in!</a:t>
            </a:r>
            <a:endParaRPr lang="en-US" sz="1100" b="0">
              <a:solidFill>
                <a:srgbClr val="000000"/>
              </a:solidFill>
              <a:latin typeface="Helvetica"/>
              <a:cs typeface="Arial"/>
            </a:endParaRPr>
          </a:p>
          <a:p>
            <a:endParaRPr lang="nl-NL" sz="1100">
              <a:cs typeface="Helvetica"/>
            </a:endParaRPr>
          </a:p>
        </p:txBody>
      </p:sp>
    </p:spTree>
    <p:extLst>
      <p:ext uri="{BB962C8B-B14F-4D97-AF65-F5344CB8AC3E}">
        <p14:creationId xmlns:p14="http://schemas.microsoft.com/office/powerpoint/2010/main" val="2758777830"/>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498B12-2E23-4BA2-A6D7-F8DA33AD555F}"/>
              </a:ext>
            </a:extLst>
          </p:cNvPr>
          <p:cNvSpPr>
            <a:spLocks noGrp="1"/>
          </p:cNvSpPr>
          <p:nvPr>
            <p:ph type="title"/>
          </p:nvPr>
        </p:nvSpPr>
        <p:spPr/>
        <p:txBody>
          <a:bodyPr/>
          <a:lstStyle/>
          <a:p>
            <a:r>
              <a:rPr lang="en-US" err="1"/>
              <a:t>Deskundigheidsbevordering</a:t>
            </a:r>
            <a:endParaRPr lang="en-GB"/>
          </a:p>
        </p:txBody>
      </p:sp>
      <p:sp>
        <p:nvSpPr>
          <p:cNvPr id="4" name="Rectangle 3">
            <a:extLst>
              <a:ext uri="{FF2B5EF4-FFF2-40B4-BE49-F238E27FC236}">
                <a16:creationId xmlns:a16="http://schemas.microsoft.com/office/drawing/2014/main" id="{1E4F31DD-5632-46E8-B73E-B90BE8A9784E}"/>
              </a:ext>
            </a:extLst>
          </p:cNvPr>
          <p:cNvSpPr/>
          <p:nvPr/>
        </p:nvSpPr>
        <p:spPr>
          <a:xfrm>
            <a:off x="838200" y="2043637"/>
            <a:ext cx="1109518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nl-NL" sz="1200" b="0"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rPr>
            </a:br>
            <a:r>
              <a:rPr kumimoji="0" lang="nl-NL" sz="12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rPr>
              <a:t> </a:t>
            </a:r>
            <a:endParaRPr kumimoji="0" lang="en-GB" sz="1200" b="0" i="0"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endParaRPr>
          </a:p>
        </p:txBody>
      </p:sp>
      <p:sp>
        <p:nvSpPr>
          <p:cNvPr id="5" name="Content Placeholder 1">
            <a:extLst>
              <a:ext uri="{FF2B5EF4-FFF2-40B4-BE49-F238E27FC236}">
                <a16:creationId xmlns:a16="http://schemas.microsoft.com/office/drawing/2014/main" id="{E88AB0E8-127C-44DE-A0BD-4F09578B1208}"/>
              </a:ext>
            </a:extLst>
          </p:cNvPr>
          <p:cNvSpPr>
            <a:spLocks noGrp="1"/>
          </p:cNvSpPr>
          <p:nvPr>
            <p:ph sz="half" idx="1"/>
          </p:nvPr>
        </p:nvSpPr>
        <p:spPr>
          <a:xfrm>
            <a:off x="838201" y="2138949"/>
            <a:ext cx="10515599" cy="3093201"/>
          </a:xfrm>
        </p:spPr>
        <p:txBody>
          <a:bodyPr vert="horz" lIns="91440" tIns="45720" rIns="91440" bIns="45720" rtlCol="0" anchor="t">
            <a:normAutofit/>
          </a:bodyPr>
          <a:lstStyle/>
          <a:p>
            <a:pPr marL="0" indent="0">
              <a:buNone/>
            </a:pPr>
            <a:endParaRPr lang="nl-NL" sz="1400">
              <a:latin typeface="Helvetica" panose="020B0604020202020204" pitchFamily="34" charset="0"/>
              <a:cs typeface="Helvetica" panose="020B0604020202020204" pitchFamily="34" charset="0"/>
            </a:endParaRPr>
          </a:p>
          <a:p>
            <a:pPr marL="0" indent="0">
              <a:buNone/>
            </a:pPr>
            <a:r>
              <a:rPr lang="nl-NL" sz="1200">
                <a:latin typeface="Helvetica"/>
                <a:cs typeface="Helvetica"/>
              </a:rPr>
              <a:t>Het doel van deze werkgroep is het verspreiden en bijhouden van kennis over kind en rouw, zowel intern als extern. Er wordt hard gewerkt aan de toekomstplannen (zie pagina 13) welke impact hebben op deskundigheidsbevordering. </a:t>
            </a:r>
          </a:p>
          <a:p>
            <a:pPr marL="171450" indent="-171450"/>
            <a:r>
              <a:rPr lang="nl-NL" sz="1200">
                <a:latin typeface="Helvetica"/>
                <a:cs typeface="Helvetica"/>
              </a:rPr>
              <a:t>Er zijn zowel fysieke als online bijeenkomsten geweest om up-to-date te blijven met elkaar over de stand van zaken binnen de stichting</a:t>
            </a:r>
          </a:p>
          <a:p>
            <a:pPr marL="171450" indent="-171450"/>
            <a:r>
              <a:rPr lang="nl-NL" sz="1200">
                <a:latin typeface="Helvetica"/>
                <a:cs typeface="Helvetica"/>
              </a:rPr>
              <a:t>Vanwege verloop binnen de werkgroep is het van belang dat deskundigheid weer voltallig wordt. Er zijn vacatures uitgezet</a:t>
            </a:r>
          </a:p>
          <a:p>
            <a:pPr marL="171450" indent="-171450"/>
            <a:r>
              <a:rPr lang="nl-NL" sz="1200">
                <a:latin typeface="Helvetica"/>
                <a:cs typeface="Helvetica"/>
              </a:rPr>
              <a:t>De toekomstplannen zoals beschreven op </a:t>
            </a:r>
            <a:r>
              <a:rPr lang="nl-NL" sz="1200" err="1">
                <a:latin typeface="Helvetica"/>
                <a:cs typeface="Helvetica"/>
              </a:rPr>
              <a:t>pag</a:t>
            </a:r>
            <a:r>
              <a:rPr lang="nl-NL" sz="1200">
                <a:latin typeface="Helvetica"/>
                <a:cs typeface="Helvetica"/>
              </a:rPr>
              <a:t> 13 zijn opgepakt en zullen zich gaan manifesteren in 2023</a:t>
            </a:r>
          </a:p>
          <a:p>
            <a:pPr marL="171450" indent="-171450"/>
            <a:r>
              <a:rPr lang="nl-NL" sz="1200">
                <a:latin typeface="Helvetica"/>
                <a:cs typeface="Helvetica"/>
              </a:rPr>
              <a:t>Rouw op school wordt nog meer verdiept en uitgebreid</a:t>
            </a:r>
          </a:p>
          <a:p>
            <a:pPr marL="171450" indent="-171450"/>
            <a:r>
              <a:rPr lang="nl-NL" sz="1200">
                <a:latin typeface="Helvetica"/>
                <a:cs typeface="Helvetica"/>
              </a:rPr>
              <a:t>Er is constante kwaliteitsbewaking van de te organiseren bijeenkomsten</a:t>
            </a:r>
            <a:endParaRPr lang="nl-NL" sz="1200">
              <a:cs typeface="Helvetica"/>
            </a:endParaRPr>
          </a:p>
          <a:p>
            <a:pPr marL="171450" indent="-171450"/>
            <a:r>
              <a:rPr lang="nl-NL" sz="1200">
                <a:latin typeface="Helvetica"/>
                <a:cs typeface="Helvetica"/>
              </a:rPr>
              <a:t>De werkgroep is betrokken bij vragen die vanuit het land binnenkomen bij ADR</a:t>
            </a:r>
          </a:p>
          <a:p>
            <a:pPr marL="0" indent="0">
              <a:buNone/>
            </a:pPr>
            <a:endParaRPr lang="nl-NL" sz="1200">
              <a:latin typeface="Helvetica"/>
              <a:cs typeface="Helvetica"/>
            </a:endParaRPr>
          </a:p>
          <a:p>
            <a:pPr>
              <a:buFont typeface="Wingdings" panose="05000000000000000000" pitchFamily="2" charset="2"/>
              <a:buChar char="ü"/>
            </a:pPr>
            <a:endParaRPr lang="nl-NL" sz="1200">
              <a:cs typeface="Helvetica" pitchFamily="2" charset="0"/>
            </a:endParaRPr>
          </a:p>
        </p:txBody>
      </p:sp>
      <p:sp>
        <p:nvSpPr>
          <p:cNvPr id="7" name="Ovaal 1">
            <a:extLst>
              <a:ext uri="{FF2B5EF4-FFF2-40B4-BE49-F238E27FC236}">
                <a16:creationId xmlns:a16="http://schemas.microsoft.com/office/drawing/2014/main" id="{F863B97E-C3C7-476B-9A5A-A88861FD75BF}"/>
              </a:ext>
            </a:extLst>
          </p:cNvPr>
          <p:cNvSpPr/>
          <p:nvPr/>
        </p:nvSpPr>
        <p:spPr>
          <a:xfrm>
            <a:off x="7899772" y="4095301"/>
            <a:ext cx="2233815" cy="1958931"/>
          </a:xfrm>
          <a:prstGeom prst="ellipse">
            <a:avLst/>
          </a:prstGeom>
          <a:blipFill>
            <a:blip r:embed="rId3"/>
            <a:stretch>
              <a:fillRect/>
            </a:stretch>
          </a:blipFill>
          <a:ln w="28575">
            <a:solidFill>
              <a:srgbClr val="31AC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0CA75D91-F98C-4C05-A21F-07C6E9DE99A8}"/>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8" name="Tekstvak 7">
            <a:extLst>
              <a:ext uri="{FF2B5EF4-FFF2-40B4-BE49-F238E27FC236}">
                <a16:creationId xmlns:a16="http://schemas.microsoft.com/office/drawing/2014/main" id="{979D6432-1F38-48A4-A285-D77DB115600F}"/>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17</a:t>
            </a:r>
          </a:p>
        </p:txBody>
      </p:sp>
    </p:spTree>
    <p:extLst>
      <p:ext uri="{BB962C8B-B14F-4D97-AF65-F5344CB8AC3E}">
        <p14:creationId xmlns:p14="http://schemas.microsoft.com/office/powerpoint/2010/main" val="2020805106"/>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E70AFC-35D4-42F1-820C-FCD01BC0C08E}"/>
              </a:ext>
            </a:extLst>
          </p:cNvPr>
          <p:cNvSpPr>
            <a:spLocks noGrp="1"/>
          </p:cNvSpPr>
          <p:nvPr>
            <p:ph sz="half" idx="1"/>
          </p:nvPr>
        </p:nvSpPr>
        <p:spPr>
          <a:xfrm>
            <a:off x="838199" y="2856089"/>
            <a:ext cx="6260240" cy="3651563"/>
          </a:xfrm>
        </p:spPr>
        <p:txBody>
          <a:bodyPr vert="horz" lIns="91440" tIns="45720" rIns="91440" bIns="45720" rtlCol="0" anchor="t">
            <a:normAutofit/>
          </a:bodyPr>
          <a:lstStyle/>
          <a:p>
            <a:pPr>
              <a:buFont typeface="Wingdings" panose="05000000000000000000" pitchFamily="2" charset="2"/>
              <a:buChar char="ü"/>
            </a:pPr>
            <a:r>
              <a:rPr lang="nl-NL" sz="1200">
                <a:latin typeface="Helvetica"/>
                <a:cs typeface="Helvetica"/>
              </a:rPr>
              <a:t>Ingezet is op meer verbinding tussen de regio's om van elkaar te leren en te stimuleren om te blijven ontwikkelen.</a:t>
            </a:r>
            <a:endParaRPr lang="nl-NL" sz="1200">
              <a:cs typeface="Helvetica"/>
            </a:endParaRPr>
          </a:p>
          <a:p>
            <a:pPr>
              <a:buFont typeface="Wingdings" panose="05000000000000000000" pitchFamily="2" charset="2"/>
              <a:buChar char="ü"/>
            </a:pPr>
            <a:r>
              <a:rPr lang="nl-NL" sz="1200">
                <a:latin typeface="Helvetica"/>
                <a:cs typeface="Helvetica"/>
              </a:rPr>
              <a:t>Op 26 november heeft het een landelijke vrijwilligersmiddag plaatsgevonden in Amersfoort. In het teken stond verbinding, uitwisseling en een voorstelling in het teken van rouw.</a:t>
            </a:r>
          </a:p>
          <a:p>
            <a:pPr>
              <a:buFont typeface="Wingdings" panose="05000000000000000000" pitchFamily="2" charset="2"/>
              <a:buChar char="ü"/>
            </a:pPr>
            <a:r>
              <a:rPr lang="nl-NL" sz="1200">
                <a:latin typeface="Helvetica"/>
                <a:cs typeface="Helvetica"/>
              </a:rPr>
              <a:t>De vrijwilligerscoördinator beheert de wachtlijst voor trainingen van nieuwe vrijwilligers. Bij voldoende aanmeldingen wordt een training verzorgd. </a:t>
            </a:r>
            <a:br>
              <a:rPr lang="nl-NL" sz="1200">
                <a:latin typeface="Helvetica"/>
                <a:cs typeface="Helvetica"/>
              </a:rPr>
            </a:br>
            <a:r>
              <a:rPr lang="nl-NL" sz="1200">
                <a:highlight>
                  <a:srgbClr val="FFFF00"/>
                </a:highlight>
                <a:latin typeface="Helvetica"/>
                <a:cs typeface="Helvetica"/>
              </a:rPr>
              <a:t>In 2023 zijn er x trainingen verzorgd voor nieuwe deelnemers. </a:t>
            </a:r>
            <a:endParaRPr lang="nl-NL">
              <a:highlight>
                <a:srgbClr val="FFFF00"/>
              </a:highlight>
              <a:cs typeface="Helvetica"/>
            </a:endParaRPr>
          </a:p>
          <a:p>
            <a:pPr>
              <a:buFont typeface="Wingdings" panose="05000000000000000000" pitchFamily="2" charset="2"/>
              <a:buChar char="ü"/>
            </a:pPr>
            <a:r>
              <a:rPr lang="nl-NL" sz="1200">
                <a:latin typeface="Helvetica"/>
                <a:cs typeface="Helvetica"/>
              </a:rPr>
              <a:t>Er zijn verschillende regionale vrijwilligersteams bij elkaar gekomen, zowel fysiek als online.</a:t>
            </a:r>
            <a:endParaRPr lang="nl-NL" sz="1200">
              <a:cs typeface="Helvetica"/>
            </a:endParaRPr>
          </a:p>
          <a:p>
            <a:pPr>
              <a:buFont typeface="Wingdings" panose="05000000000000000000" pitchFamily="2" charset="2"/>
              <a:buChar char="ü"/>
            </a:pPr>
            <a:r>
              <a:rPr lang="nl-NL" sz="1200">
                <a:latin typeface="Helvetica"/>
                <a:cs typeface="Helvetica"/>
              </a:rPr>
              <a:t>De regionale vrijwilligerscoördinatoren voeren (online) overleg om elkaar te informeren over de ontwikkelingen in hun teams en elkaar daar waar nodig te ondersteunen bij problemen.</a:t>
            </a:r>
            <a:endParaRPr lang="nl-NL" sz="1200">
              <a:cs typeface="Helvetica" pitchFamily="2" charset="0"/>
            </a:endParaRPr>
          </a:p>
          <a:p>
            <a:pPr>
              <a:buFont typeface="Wingdings" panose="05000000000000000000" pitchFamily="2" charset="2"/>
              <a:buChar char="ü"/>
            </a:pPr>
            <a:r>
              <a:rPr lang="nl-NL" sz="1200">
                <a:latin typeface="Helvetica"/>
                <a:cs typeface="Helvetica"/>
              </a:rPr>
              <a:t>Vrijwilligers zijn niet alleen actief in hun eigen regio, maar landelijk inzetbaar en zodoende beschikbaar voor alle ADR- activiteiten. </a:t>
            </a:r>
            <a:endParaRPr lang="nl-NL" sz="1200">
              <a:cs typeface="Helvetica" pitchFamily="2" charset="0"/>
            </a:endParaRPr>
          </a:p>
          <a:p>
            <a:pPr>
              <a:buFont typeface="Wingdings" panose="05000000000000000000" pitchFamily="2" charset="2"/>
              <a:buChar char="ü"/>
            </a:pPr>
            <a:endParaRPr lang="en-GB" sz="1200">
              <a:cs typeface="Helvetica" pitchFamily="2" charset="0"/>
            </a:endParaRPr>
          </a:p>
        </p:txBody>
      </p:sp>
      <p:sp>
        <p:nvSpPr>
          <p:cNvPr id="3" name="Title 2">
            <a:extLst>
              <a:ext uri="{FF2B5EF4-FFF2-40B4-BE49-F238E27FC236}">
                <a16:creationId xmlns:a16="http://schemas.microsoft.com/office/drawing/2014/main" id="{51498B12-2E23-4BA2-A6D7-F8DA33AD555F}"/>
              </a:ext>
            </a:extLst>
          </p:cNvPr>
          <p:cNvSpPr>
            <a:spLocks noGrp="1"/>
          </p:cNvSpPr>
          <p:nvPr>
            <p:ph type="title"/>
          </p:nvPr>
        </p:nvSpPr>
        <p:spPr/>
        <p:txBody>
          <a:bodyPr/>
          <a:lstStyle/>
          <a:p>
            <a:r>
              <a:rPr lang="en-US"/>
              <a:t>Vrijwilligersbeheer</a:t>
            </a:r>
            <a:endParaRPr lang="en-GB"/>
          </a:p>
        </p:txBody>
      </p:sp>
      <p:sp>
        <p:nvSpPr>
          <p:cNvPr id="4" name="Rectangle 3">
            <a:extLst>
              <a:ext uri="{FF2B5EF4-FFF2-40B4-BE49-F238E27FC236}">
                <a16:creationId xmlns:a16="http://schemas.microsoft.com/office/drawing/2014/main" id="{A70773F1-69F8-4D31-93E4-CC4AE52C0719}"/>
              </a:ext>
            </a:extLst>
          </p:cNvPr>
          <p:cNvSpPr/>
          <p:nvPr/>
        </p:nvSpPr>
        <p:spPr>
          <a:xfrm>
            <a:off x="838200" y="2069280"/>
            <a:ext cx="9784644" cy="670889"/>
          </a:xfrm>
          <a:prstGeom prst="rect">
            <a:avLst/>
          </a:prstGeom>
        </p:spPr>
        <p:txBody>
          <a:bodyPr wrap="square" lIns="91440" tIns="45720" rIns="91440" bIns="45720" anchor="t">
            <a:spAutoFit/>
          </a:bodyPr>
          <a:lstStyle/>
          <a:p>
            <a:pPr>
              <a:lnSpc>
                <a:spcPct val="107000"/>
              </a:lnSpc>
            </a:pPr>
            <a:r>
              <a:rPr lang="nl-NL" sz="1200">
                <a:latin typeface="Helvetica"/>
                <a:ea typeface="Calibri" panose="020F0502020204030204" pitchFamily="34" charset="0"/>
                <a:cs typeface="Helvetica"/>
              </a:rPr>
              <a:t>Deze werkgroep richt zich op het onderhouden van een actueel overzicht van vrijwilligers alsook het binden van de vrijwilligers aan </a:t>
            </a:r>
            <a:endParaRPr lang="nl-NL" sz="1200">
              <a:latin typeface="Helvetica" panose="020B0604020202020204" pitchFamily="34" charset="0"/>
              <a:ea typeface="Calibri" panose="020F0502020204030204" pitchFamily="34" charset="0"/>
              <a:cs typeface="Helvetica" panose="020B0604020202020204" pitchFamily="34" charset="0"/>
            </a:endParaRPr>
          </a:p>
          <a:p>
            <a:pPr>
              <a:lnSpc>
                <a:spcPct val="107000"/>
              </a:lnSpc>
            </a:pPr>
            <a:r>
              <a:rPr lang="nl-NL" sz="1200">
                <a:latin typeface="Helvetica"/>
                <a:ea typeface="Calibri" panose="020F0502020204030204" pitchFamily="34" charset="0"/>
                <a:cs typeface="Helvetica"/>
              </a:rPr>
              <a:t>Achter de Regenboog en hun inzet voor Achter de Regenboog te bevorderen. De regionale taken worden door de regionale vrijwilligerscoördinatoren verzorgd.</a:t>
            </a:r>
            <a:endParaRPr lang="en-GB" sz="1600">
              <a:latin typeface="Helvetica"/>
              <a:ea typeface="Calibri" panose="020F0502020204030204" pitchFamily="34" charset="0"/>
              <a:cs typeface="Helvetica"/>
            </a:endParaRPr>
          </a:p>
        </p:txBody>
      </p:sp>
      <p:grpSp>
        <p:nvGrpSpPr>
          <p:cNvPr id="5" name="Groeperen 58">
            <a:extLst>
              <a:ext uri="{FF2B5EF4-FFF2-40B4-BE49-F238E27FC236}">
                <a16:creationId xmlns:a16="http://schemas.microsoft.com/office/drawing/2014/main" id="{677DECD7-5BF2-45BA-BF9E-D618009BD20E}"/>
              </a:ext>
            </a:extLst>
          </p:cNvPr>
          <p:cNvGrpSpPr/>
          <p:nvPr/>
        </p:nvGrpSpPr>
        <p:grpSpPr>
          <a:xfrm>
            <a:off x="6095998" y="278995"/>
            <a:ext cx="5690235" cy="1831340"/>
            <a:chOff x="0" y="0"/>
            <a:chExt cx="5690235" cy="1745887"/>
          </a:xfrm>
        </p:grpSpPr>
        <p:pic>
          <p:nvPicPr>
            <p:cNvPr id="6" name="Afbeelding 13">
              <a:extLst>
                <a:ext uri="{FF2B5EF4-FFF2-40B4-BE49-F238E27FC236}">
                  <a16:creationId xmlns:a16="http://schemas.microsoft.com/office/drawing/2014/main" id="{F3A8D04D-7656-4079-B623-CFF3199F120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930"/>
            <a:stretch/>
          </p:blipFill>
          <p:spPr bwMode="auto">
            <a:xfrm>
              <a:off x="0" y="0"/>
              <a:ext cx="1194435" cy="1438275"/>
            </a:xfrm>
            <a:prstGeom prst="rect">
              <a:avLst/>
            </a:prstGeom>
            <a:noFill/>
            <a:ln>
              <a:noFill/>
            </a:ln>
            <a:extLst>
              <a:ext uri="{53640926-AAD7-44D8-BBD7-CCE9431645EC}">
                <a14:shadowObscured xmlns:a14="http://schemas.microsoft.com/office/drawing/2010/main"/>
              </a:ext>
            </a:extLst>
          </p:spPr>
        </p:pic>
        <p:pic>
          <p:nvPicPr>
            <p:cNvPr id="7" name="Afbeelding 55">
              <a:extLst>
                <a:ext uri="{FF2B5EF4-FFF2-40B4-BE49-F238E27FC236}">
                  <a16:creationId xmlns:a16="http://schemas.microsoft.com/office/drawing/2014/main" id="{8AB97AD0-0CD2-41EE-8D3D-3311D46F585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88" t="-17"/>
            <a:stretch/>
          </p:blipFill>
          <p:spPr bwMode="auto">
            <a:xfrm>
              <a:off x="1524000" y="44291"/>
              <a:ext cx="1195705" cy="1438910"/>
            </a:xfrm>
            <a:prstGeom prst="rect">
              <a:avLst/>
            </a:prstGeom>
            <a:noFill/>
            <a:ln>
              <a:noFill/>
            </a:ln>
            <a:extLst>
              <a:ext uri="{53640926-AAD7-44D8-BBD7-CCE9431645EC}">
                <a14:shadowObscured xmlns:a14="http://schemas.microsoft.com/office/drawing/2010/main"/>
              </a:ext>
            </a:extLst>
          </p:spPr>
        </p:pic>
        <p:pic>
          <p:nvPicPr>
            <p:cNvPr id="8" name="Afbeelding 57">
              <a:extLst>
                <a:ext uri="{FF2B5EF4-FFF2-40B4-BE49-F238E27FC236}">
                  <a16:creationId xmlns:a16="http://schemas.microsoft.com/office/drawing/2014/main" id="{5F9FEC00-20E5-461C-8694-E448375F3923}"/>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048000" y="0"/>
              <a:ext cx="1194435" cy="1438275"/>
            </a:xfrm>
            <a:prstGeom prst="rect">
              <a:avLst/>
            </a:prstGeom>
            <a:noFill/>
            <a:ln>
              <a:noFill/>
            </a:ln>
          </p:spPr>
        </p:pic>
        <p:pic>
          <p:nvPicPr>
            <p:cNvPr id="9" name="Afbeelding 58">
              <a:extLst>
                <a:ext uri="{FF2B5EF4-FFF2-40B4-BE49-F238E27FC236}">
                  <a16:creationId xmlns:a16="http://schemas.microsoft.com/office/drawing/2014/main" id="{BCAB839D-BABF-46CB-8DE0-075014BBF3D5}"/>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495800" y="0"/>
              <a:ext cx="1194435" cy="1438275"/>
            </a:xfrm>
            <a:prstGeom prst="rect">
              <a:avLst/>
            </a:prstGeom>
            <a:noFill/>
            <a:ln>
              <a:noFill/>
            </a:ln>
          </p:spPr>
        </p:pic>
        <p:sp>
          <p:nvSpPr>
            <p:cNvPr id="10" name="Tekstvak 59">
              <a:extLst>
                <a:ext uri="{FF2B5EF4-FFF2-40B4-BE49-F238E27FC236}">
                  <a16:creationId xmlns:a16="http://schemas.microsoft.com/office/drawing/2014/main" id="{4D175C7A-D257-4D58-B70A-C7B9E192EC01}"/>
                </a:ext>
              </a:extLst>
            </p:cNvPr>
            <p:cNvSpPr txBox="1"/>
            <p:nvPr/>
          </p:nvSpPr>
          <p:spPr>
            <a:xfrm>
              <a:off x="0" y="1480457"/>
              <a:ext cx="5689600" cy="265430"/>
            </a:xfrm>
            <a:prstGeom prst="rect">
              <a:avLst/>
            </a:prstGeom>
            <a:noFill/>
            <a:ln>
              <a:noFill/>
            </a:ln>
            <a:effectLst/>
          </p:spPr>
          <p:txBody>
            <a:bodyPr rot="0" spcFirstLastPara="0" vert="horz" wrap="square" lIns="0" tIns="0" rIns="0" bIns="0" numCol="1" spcCol="0" rtlCol="0" fromWordArt="0" anchor="t" anchorCtr="0" forceAA="0" compatLnSpc="1">
              <a:prstTxWarp prst="textNoShape">
                <a:avLst/>
              </a:prstTxWarp>
              <a:noAutofit/>
            </a:bodyPr>
            <a:lstStyle/>
            <a:p>
              <a:pPr algn="r">
                <a:spcBef>
                  <a:spcPts val="500"/>
                </a:spcBef>
                <a:spcAft>
                  <a:spcPts val="1000"/>
                </a:spcAft>
              </a:pPr>
              <a:r>
                <a:rPr lang="en-US" sz="900" i="1">
                  <a:effectLst/>
                  <a:latin typeface="Helvetica" panose="020B0604020202020204" pitchFamily="34" charset="0"/>
                  <a:ea typeface="Calibri" panose="020F0502020204030204" pitchFamily="34" charset="0"/>
                  <a:cs typeface="Helvetica" panose="020B0604020202020204" pitchFamily="34" charset="0"/>
                </a:rPr>
                <a:t>Achter de Regenboog regioverdeling</a:t>
              </a:r>
              <a:endParaRPr lang="en-GB" sz="900" i="1">
                <a:effectLst/>
                <a:latin typeface="Helvetica" panose="020B0604020202020204" pitchFamily="34" charset="0"/>
                <a:ea typeface="Calibri" panose="020F0502020204030204" pitchFamily="34" charset="0"/>
                <a:cs typeface="Helvetica" panose="020B0604020202020204" pitchFamily="34" charset="0"/>
              </a:endParaRPr>
            </a:p>
          </p:txBody>
        </p:sp>
      </p:grpSp>
      <p:sp>
        <p:nvSpPr>
          <p:cNvPr id="15" name="Ovaal 14">
            <a:extLst>
              <a:ext uri="{FF2B5EF4-FFF2-40B4-BE49-F238E27FC236}">
                <a16:creationId xmlns:a16="http://schemas.microsoft.com/office/drawing/2014/main" id="{FBAC0720-9267-4C19-9579-5A71E123136C}"/>
              </a:ext>
            </a:extLst>
          </p:cNvPr>
          <p:cNvSpPr/>
          <p:nvPr/>
        </p:nvSpPr>
        <p:spPr>
          <a:xfrm>
            <a:off x="7619998" y="4402689"/>
            <a:ext cx="2031124" cy="2103692"/>
          </a:xfrm>
          <a:prstGeom prst="ellipse">
            <a:avLst/>
          </a:prstGeom>
          <a:blipFill>
            <a:blip r:embed="rId7"/>
            <a:stretch>
              <a:fillRect/>
            </a:stretch>
          </a:blipFill>
          <a:ln w="28575">
            <a:solidFill>
              <a:srgbClr val="EE7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5">
            <a:extLst>
              <a:ext uri="{FF2B5EF4-FFF2-40B4-BE49-F238E27FC236}">
                <a16:creationId xmlns:a16="http://schemas.microsoft.com/office/drawing/2014/main" id="{0D526852-DD37-455B-9D60-002B13AA32F3}"/>
              </a:ext>
            </a:extLst>
          </p:cNvPr>
          <p:cNvSpPr/>
          <p:nvPr/>
        </p:nvSpPr>
        <p:spPr>
          <a:xfrm>
            <a:off x="10046725" y="3711652"/>
            <a:ext cx="2031124" cy="2103692"/>
          </a:xfrm>
          <a:prstGeom prst="ellipse">
            <a:avLst/>
          </a:prstGeom>
          <a:blipFill>
            <a:blip r:embed="rId8"/>
            <a:stretch>
              <a:fillRect/>
            </a:stretch>
          </a:blipFill>
          <a:ln w="28575">
            <a:solidFill>
              <a:srgbClr val="0BB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6">
            <a:extLst>
              <a:ext uri="{FF2B5EF4-FFF2-40B4-BE49-F238E27FC236}">
                <a16:creationId xmlns:a16="http://schemas.microsoft.com/office/drawing/2014/main" id="{94B301F8-2971-4F41-987D-B54EDF599C4B}"/>
              </a:ext>
            </a:extLst>
          </p:cNvPr>
          <p:cNvSpPr/>
          <p:nvPr/>
        </p:nvSpPr>
        <p:spPr>
          <a:xfrm>
            <a:off x="8325488" y="2856089"/>
            <a:ext cx="2031124" cy="2103692"/>
          </a:xfrm>
          <a:prstGeom prst="ellipse">
            <a:avLst/>
          </a:prstGeom>
          <a:blipFill>
            <a:blip r:embed="rId9"/>
            <a:stretch>
              <a:fillRect/>
            </a:stretch>
          </a:blipFill>
          <a:ln w="28575">
            <a:solidFill>
              <a:srgbClr val="31AC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kstvak 13">
            <a:extLst>
              <a:ext uri="{FF2B5EF4-FFF2-40B4-BE49-F238E27FC236}">
                <a16:creationId xmlns:a16="http://schemas.microsoft.com/office/drawing/2014/main" id="{1C550B31-F794-4661-8A8A-2FB3D1BCF44F}"/>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dirty="0">
                <a:solidFill>
                  <a:schemeClr val="bg1">
                    <a:lumMod val="50000"/>
                  </a:schemeClr>
                </a:solidFill>
                <a:latin typeface="Helvetica"/>
                <a:cs typeface="Helvetica"/>
              </a:rPr>
              <a:t>© Stichting Achter de Regenboog 2023</a:t>
            </a:r>
            <a:endParaRPr lang="nl-NL" sz="1000" dirty="0">
              <a:solidFill>
                <a:schemeClr val="bg1">
                  <a:lumMod val="50000"/>
                </a:schemeClr>
              </a:solidFill>
              <a:latin typeface="Helvetica" panose="020B0604020202020204" pitchFamily="34" charset="0"/>
              <a:cs typeface="Helvetica" panose="020B0604020202020204" pitchFamily="34" charset="0"/>
            </a:endParaRPr>
          </a:p>
        </p:txBody>
      </p:sp>
      <p:sp>
        <p:nvSpPr>
          <p:cNvPr id="18" name="Tekstvak 17">
            <a:extLst>
              <a:ext uri="{FF2B5EF4-FFF2-40B4-BE49-F238E27FC236}">
                <a16:creationId xmlns:a16="http://schemas.microsoft.com/office/drawing/2014/main" id="{65B2BAE1-CA40-448A-A330-8F660C28B6BB}"/>
              </a:ext>
            </a:extLst>
          </p:cNvPr>
          <p:cNvSpPr txBox="1"/>
          <p:nvPr/>
        </p:nvSpPr>
        <p:spPr>
          <a:xfrm>
            <a:off x="81024" y="6537579"/>
            <a:ext cx="349321" cy="246221"/>
          </a:xfrm>
          <a:prstGeom prst="rect">
            <a:avLst/>
          </a:prstGeom>
        </p:spPr>
        <p:txBody>
          <a:bodyPr wrap="square" rtlCol="0">
            <a:spAutoFit/>
          </a:bodyPr>
          <a:lstStyle/>
          <a:p>
            <a:pPr algn="l"/>
            <a:r>
              <a:rPr lang="nl-NL" sz="1000">
                <a:solidFill>
                  <a:schemeClr val="bg1">
                    <a:lumMod val="50000"/>
                  </a:schemeClr>
                </a:solidFill>
              </a:rPr>
              <a:t>18</a:t>
            </a:r>
            <a:endParaRPr lang="nl-NL" sz="1000" b="0">
              <a:solidFill>
                <a:schemeClr val="bg1">
                  <a:lumMod val="50000"/>
                </a:schemeClr>
              </a:solidFill>
            </a:endParaRPr>
          </a:p>
        </p:txBody>
      </p:sp>
    </p:spTree>
    <p:extLst>
      <p:ext uri="{BB962C8B-B14F-4D97-AF65-F5344CB8AC3E}">
        <p14:creationId xmlns:p14="http://schemas.microsoft.com/office/powerpoint/2010/main" val="1871975697"/>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EA8A2E0-6693-91E8-4B71-417AFA5A89E4}"/>
              </a:ext>
            </a:extLst>
          </p:cNvPr>
          <p:cNvSpPr>
            <a:spLocks noGrp="1"/>
          </p:cNvSpPr>
          <p:nvPr>
            <p:ph sz="half" idx="1"/>
          </p:nvPr>
        </p:nvSpPr>
        <p:spPr>
          <a:xfrm>
            <a:off x="838199" y="2392446"/>
            <a:ext cx="10515599" cy="4155558"/>
          </a:xfrm>
        </p:spPr>
        <p:txBody>
          <a:bodyPr vert="horz" lIns="91440" tIns="45720" rIns="91440" bIns="45720" rtlCol="0" anchor="t">
            <a:noAutofit/>
          </a:bodyPr>
          <a:lstStyle/>
          <a:p>
            <a:r>
              <a:rPr lang="nl-NL" sz="1200">
                <a:latin typeface="Helvetica"/>
                <a:cs typeface="Helvetica"/>
              </a:rPr>
              <a:t>De werkgroep Marketing &amp; Communicatie (</a:t>
            </a:r>
            <a:r>
              <a:rPr lang="nl-NL" sz="1200" err="1">
                <a:latin typeface="Helvetica"/>
                <a:cs typeface="Helvetica"/>
              </a:rPr>
              <a:t>MarCom</a:t>
            </a:r>
            <a:r>
              <a:rPr lang="nl-NL" sz="1200">
                <a:latin typeface="Helvetica"/>
                <a:cs typeface="Helvetica"/>
              </a:rPr>
              <a:t>) heeft in 2023 nog altijd te maken met onderbezetting. We hebben afscheid genomen van twee medewerkers.</a:t>
            </a:r>
            <a:endParaRPr lang="nl-NL" sz="1200">
              <a:cs typeface="Helvetica"/>
            </a:endParaRPr>
          </a:p>
          <a:p>
            <a:r>
              <a:rPr lang="nl-NL" sz="1200">
                <a:latin typeface="Helvetica"/>
                <a:cs typeface="Helvetica"/>
              </a:rPr>
              <a:t>In 2023 is er gestart met het upgraden van de website. Hiervoor zijn externe specialisten ingehuurd voor tekst en beeld. Eén van de belangrijkste aanpassingen is het aanspreken van de doelgroepen pubers en adolescenten. Verder wordt er aandacht besteed aan personen (ouders en verzorgenden) met een migratieachtergrond. </a:t>
            </a:r>
          </a:p>
          <a:p>
            <a:r>
              <a:rPr lang="nl-NL" sz="1200">
                <a:latin typeface="Helvetica"/>
                <a:cs typeface="Helvetica"/>
              </a:rPr>
              <a:t>Op de sociale platforms LinkedIn, Facebook en Instagram hebben we een matige groei doorgemaakt. Er zijn op de </a:t>
            </a:r>
            <a:r>
              <a:rPr lang="nl-NL" sz="1200" err="1">
                <a:latin typeface="Helvetica"/>
                <a:cs typeface="Helvetica"/>
              </a:rPr>
              <a:t>socials</a:t>
            </a:r>
            <a:r>
              <a:rPr lang="nl-NL" sz="1200">
                <a:latin typeface="Helvetica"/>
                <a:cs typeface="Helvetica"/>
              </a:rPr>
              <a:t> ten opzichte van 2022 minder nieuwe volgers bijgekomen. Oorzaak heeft zowel met personele problemen te maken (slechts één vrijwilliger), alsmede weinig input van de verschillende afdelingen</a:t>
            </a:r>
            <a:endParaRPr lang="nl-NL" sz="1200">
              <a:cs typeface="Helvetica" pitchFamily="2" charset="0"/>
            </a:endParaRPr>
          </a:p>
          <a:p>
            <a:r>
              <a:rPr lang="nl-NL" sz="1200">
                <a:latin typeface="Helvetica"/>
                <a:cs typeface="Helvetica"/>
              </a:rPr>
              <a:t>De nieuwbrief is in 2023 minder frequent verschenen. We zijn gestart met een intern journaal (vervanging van interne nieuwbrief). In de tweede helft van 2024 verschijnt de nieuwbrief weer ( inhoud extern gericht). Wel is het noodzakelijk dat hiervoor input van nieuwe vrijwilligers communicatie worden wordt geleverd.</a:t>
            </a:r>
            <a:endParaRPr lang="nl-NL" sz="1200">
              <a:cs typeface="Helvetica" pitchFamily="2" charset="0"/>
            </a:endParaRPr>
          </a:p>
          <a:p>
            <a:r>
              <a:rPr lang="nl-NL" sz="1200">
                <a:latin typeface="Helvetica"/>
                <a:cs typeface="Helvetica"/>
              </a:rPr>
              <a:t>In 2023 is Achter de Regenboog door Mediahuis (De Telegraaf) uitgekozen voor donatie van de jaarlijks Telegraaf Puzzle-actie.</a:t>
            </a:r>
          </a:p>
          <a:p>
            <a:r>
              <a:rPr lang="nl-NL" sz="1200">
                <a:latin typeface="Helvetica"/>
                <a:cs typeface="Helvetica"/>
              </a:rPr>
              <a:t>Er is nieuwe promotiemateriaal ontwikkeld voor activiteiten van de stichting. </a:t>
            </a:r>
            <a:endParaRPr lang="nl-NL">
              <a:cs typeface="Helvetica"/>
            </a:endParaRPr>
          </a:p>
          <a:p>
            <a:r>
              <a:rPr lang="nl-NL" sz="1200">
                <a:latin typeface="Helvetica"/>
                <a:cs typeface="Helvetica"/>
              </a:rPr>
              <a:t>Er is met de Verenging Leven met Dood (</a:t>
            </a:r>
            <a:r>
              <a:rPr lang="nl-NL" sz="1200" err="1">
                <a:latin typeface="Helvetica"/>
                <a:cs typeface="Helvetica"/>
              </a:rPr>
              <a:t>Yarden</a:t>
            </a:r>
            <a:r>
              <a:rPr lang="nl-NL" sz="1200">
                <a:latin typeface="Helvetica"/>
                <a:cs typeface="Helvetica"/>
              </a:rPr>
              <a:t>). In 2024 moet deze samenwerking verder worden besproken, onder meer de samenwerking voor de </a:t>
            </a:r>
            <a:r>
              <a:rPr lang="nl-NL" sz="1200" err="1">
                <a:latin typeface="Helvetica"/>
                <a:cs typeface="Helvetica"/>
              </a:rPr>
              <a:t>rouwchat</a:t>
            </a:r>
            <a:r>
              <a:rPr lang="nl-NL" sz="1200">
                <a:latin typeface="Helvetica"/>
                <a:cs typeface="Helvetica"/>
              </a:rPr>
              <a:t>, rouwtelefoon enz. </a:t>
            </a:r>
            <a:endParaRPr lang="nl-NL" sz="1200">
              <a:cs typeface="Helvetica"/>
            </a:endParaRPr>
          </a:p>
          <a:p>
            <a:pPr marL="0" indent="0">
              <a:buNone/>
            </a:pPr>
            <a:endParaRPr lang="nl-NL" sz="1200">
              <a:cs typeface="Helvetica"/>
            </a:endParaRPr>
          </a:p>
        </p:txBody>
      </p:sp>
      <p:sp>
        <p:nvSpPr>
          <p:cNvPr id="3" name="Titel 2">
            <a:extLst>
              <a:ext uri="{FF2B5EF4-FFF2-40B4-BE49-F238E27FC236}">
                <a16:creationId xmlns:a16="http://schemas.microsoft.com/office/drawing/2014/main" id="{7378B103-3939-5375-2691-B8CC42C89C8A}"/>
              </a:ext>
            </a:extLst>
          </p:cNvPr>
          <p:cNvSpPr>
            <a:spLocks noGrp="1"/>
          </p:cNvSpPr>
          <p:nvPr>
            <p:ph type="title"/>
          </p:nvPr>
        </p:nvSpPr>
        <p:spPr>
          <a:xfrm>
            <a:off x="1100379" y="1564812"/>
            <a:ext cx="10515600" cy="892175"/>
          </a:xfrm>
        </p:spPr>
        <p:txBody>
          <a:bodyPr/>
          <a:lstStyle/>
          <a:p>
            <a:r>
              <a:rPr lang="en-US">
                <a:latin typeface="Helvetica"/>
                <a:cs typeface="Helvetica"/>
              </a:rPr>
              <a:t>Marketing &amp; </a:t>
            </a:r>
            <a:r>
              <a:rPr lang="en-US" err="1">
                <a:latin typeface="Helvetica"/>
                <a:cs typeface="Helvetica"/>
              </a:rPr>
              <a:t>Communicatie</a:t>
            </a:r>
            <a:endParaRPr lang="nl-NL" err="1">
              <a:latin typeface="Helvetica"/>
            </a:endParaRPr>
          </a:p>
        </p:txBody>
      </p:sp>
      <p:sp>
        <p:nvSpPr>
          <p:cNvPr id="4" name="Ovaal 3">
            <a:extLst>
              <a:ext uri="{FF2B5EF4-FFF2-40B4-BE49-F238E27FC236}">
                <a16:creationId xmlns:a16="http://schemas.microsoft.com/office/drawing/2014/main" id="{73DEDEBE-2206-AFDA-B79D-6AC77B7EB183}"/>
              </a:ext>
            </a:extLst>
          </p:cNvPr>
          <p:cNvSpPr/>
          <p:nvPr/>
        </p:nvSpPr>
        <p:spPr>
          <a:xfrm>
            <a:off x="9731021" y="183294"/>
            <a:ext cx="2031124" cy="2103692"/>
          </a:xfrm>
          <a:prstGeom prst="ellipse">
            <a:avLst/>
          </a:prstGeom>
          <a:blipFill>
            <a:blip r:embed="rId2"/>
            <a:stretch>
              <a:fillRect/>
            </a:stretch>
          </a:blipFill>
          <a:ln w="28575">
            <a:solidFill>
              <a:srgbClr val="EE7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p>
        </p:txBody>
      </p:sp>
      <p:sp>
        <p:nvSpPr>
          <p:cNvPr id="5" name="Ovaal 4">
            <a:extLst>
              <a:ext uri="{FF2B5EF4-FFF2-40B4-BE49-F238E27FC236}">
                <a16:creationId xmlns:a16="http://schemas.microsoft.com/office/drawing/2014/main" id="{B6571214-6B9B-436A-D7B3-EB427ECE7BDC}"/>
              </a:ext>
            </a:extLst>
          </p:cNvPr>
          <p:cNvSpPr/>
          <p:nvPr/>
        </p:nvSpPr>
        <p:spPr>
          <a:xfrm>
            <a:off x="-100731" y="7143508"/>
            <a:ext cx="2031124" cy="2103692"/>
          </a:xfrm>
          <a:prstGeom prst="ellipse">
            <a:avLst/>
          </a:prstGeom>
          <a:blipFill>
            <a:blip r:embed="rId3"/>
            <a:stretch>
              <a:fillRect/>
            </a:stretch>
          </a:blipFill>
          <a:ln w="28575">
            <a:solidFill>
              <a:srgbClr val="0BB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p>
        </p:txBody>
      </p:sp>
    </p:spTree>
    <p:extLst>
      <p:ext uri="{BB962C8B-B14F-4D97-AF65-F5344CB8AC3E}">
        <p14:creationId xmlns:p14="http://schemas.microsoft.com/office/powerpoint/2010/main" val="1184280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74486" y="1796678"/>
            <a:ext cx="11094157" cy="4532258"/>
          </a:xfrm>
          <a:ln w="28575">
            <a:noFill/>
          </a:ln>
        </p:spPr>
        <p:txBody>
          <a:bodyPr vert="horz" lIns="91440" tIns="45720" rIns="91440" bIns="45720" rtlCol="0" anchor="t">
            <a:normAutofit fontScale="25000" lnSpcReduction="20000"/>
          </a:bodyPr>
          <a:lstStyle/>
          <a:p>
            <a:pPr marL="2286000" lvl="5" indent="0">
              <a:buNone/>
            </a:pPr>
            <a:r>
              <a:rPr lang="nl-NL" sz="4800">
                <a:latin typeface="Helvetica"/>
                <a:cs typeface="Helvetica"/>
              </a:rPr>
              <a:t>	</a:t>
            </a:r>
            <a:endParaRPr lang="nl-NL" sz="4800">
              <a:solidFill>
                <a:srgbClr val="00B0F0"/>
              </a:solidFill>
              <a:latin typeface="Helvetica"/>
              <a:cs typeface="Helvetica"/>
            </a:endParaRPr>
          </a:p>
          <a:p>
            <a:pPr marL="0" indent="0">
              <a:spcBef>
                <a:spcPts val="0"/>
              </a:spcBef>
              <a:spcAft>
                <a:spcPts val="600"/>
              </a:spcAft>
              <a:buNone/>
            </a:pPr>
            <a:r>
              <a:rPr lang="nl-NL" sz="4800">
                <a:latin typeface="Helvetica"/>
                <a:cs typeface="Helvetica"/>
              </a:rPr>
              <a:t>Dit jaarverslag is een productie van Stichting Achter de Regenboog.</a:t>
            </a:r>
            <a:endParaRPr lang="nl-NL" sz="4800">
              <a:cs typeface="Helvetica"/>
            </a:endParaRPr>
          </a:p>
          <a:p>
            <a:pPr marL="0" indent="0">
              <a:lnSpc>
                <a:spcPct val="100000"/>
              </a:lnSpc>
              <a:spcBef>
                <a:spcPts val="600"/>
              </a:spcBef>
              <a:spcAft>
                <a:spcPts val="600"/>
              </a:spcAft>
              <a:buNone/>
            </a:pPr>
            <a:r>
              <a:rPr lang="nl-NL" sz="4800" b="1">
                <a:latin typeface="Helvetica"/>
                <a:cs typeface="Helvetica"/>
              </a:rPr>
              <a:t>Samenstelling bestuur, ultimo 2023:</a:t>
            </a:r>
            <a:endParaRPr lang="nl-NL" b="1"/>
          </a:p>
          <a:p>
            <a:pPr marL="0" indent="0">
              <a:lnSpc>
                <a:spcPct val="100000"/>
              </a:lnSpc>
              <a:spcBef>
                <a:spcPts val="600"/>
              </a:spcBef>
              <a:spcAft>
                <a:spcPts val="600"/>
              </a:spcAft>
              <a:buNone/>
            </a:pPr>
            <a:endParaRPr lang="nl-NL" sz="4800" b="1">
              <a:latin typeface="Helvetica" panose="020B0604020202020204" pitchFamily="34" charset="0"/>
              <a:cs typeface="Helvetica" panose="020B0604020202020204" pitchFamily="34" charset="0"/>
            </a:endParaRPr>
          </a:p>
          <a:p>
            <a:pPr marL="0" indent="0">
              <a:lnSpc>
                <a:spcPct val="100000"/>
              </a:lnSpc>
              <a:spcBef>
                <a:spcPts val="600"/>
              </a:spcBef>
              <a:spcAft>
                <a:spcPts val="600"/>
              </a:spcAft>
              <a:buNone/>
            </a:pPr>
            <a:endParaRPr lang="nl-NL" sz="4800" b="1">
              <a:latin typeface="Helvetica" panose="020B0604020202020204" pitchFamily="34" charset="0"/>
              <a:cs typeface="Helvetica" panose="020B0604020202020204" pitchFamily="34" charset="0"/>
            </a:endParaRPr>
          </a:p>
          <a:p>
            <a:pPr marL="0" indent="0">
              <a:lnSpc>
                <a:spcPct val="100000"/>
              </a:lnSpc>
              <a:spcBef>
                <a:spcPts val="600"/>
              </a:spcBef>
              <a:spcAft>
                <a:spcPts val="600"/>
              </a:spcAft>
              <a:buNone/>
            </a:pPr>
            <a:endParaRPr lang="nl-NL" sz="4800" b="1">
              <a:latin typeface="Helvetica" panose="020B0604020202020204" pitchFamily="34" charset="0"/>
              <a:cs typeface="Helvetica" panose="020B0604020202020204" pitchFamily="34" charset="0"/>
            </a:endParaRPr>
          </a:p>
          <a:p>
            <a:pPr marL="0" indent="0">
              <a:spcBef>
                <a:spcPts val="600"/>
              </a:spcBef>
              <a:spcAft>
                <a:spcPts val="600"/>
              </a:spcAft>
              <a:buNone/>
            </a:pPr>
            <a:endParaRPr lang="nl-NL" sz="4800">
              <a:latin typeface="Helvetica" panose="020B0604020202020204" pitchFamily="34" charset="0"/>
              <a:cs typeface="Helvetica" panose="020B0604020202020204" pitchFamily="34" charset="0"/>
            </a:endParaRPr>
          </a:p>
          <a:p>
            <a:pPr marL="0" indent="0">
              <a:spcBef>
                <a:spcPts val="0"/>
              </a:spcBef>
              <a:spcAft>
                <a:spcPts val="600"/>
              </a:spcAft>
              <a:buNone/>
            </a:pPr>
            <a:endParaRPr lang="nl-NL" sz="4800">
              <a:latin typeface="Helvetica"/>
              <a:cs typeface="Helvetica"/>
            </a:endParaRPr>
          </a:p>
          <a:p>
            <a:pPr marL="0" indent="0">
              <a:spcBef>
                <a:spcPts val="0"/>
              </a:spcBef>
              <a:spcAft>
                <a:spcPts val="600"/>
              </a:spcAft>
              <a:buNone/>
            </a:pPr>
            <a:endParaRPr lang="nl-NL" sz="4800">
              <a:latin typeface="Helvetica"/>
              <a:cs typeface="Helvetica"/>
            </a:endParaRPr>
          </a:p>
          <a:p>
            <a:pPr marL="0" indent="0">
              <a:spcBef>
                <a:spcPts val="0"/>
              </a:spcBef>
              <a:spcAft>
                <a:spcPts val="600"/>
              </a:spcAft>
              <a:buNone/>
            </a:pPr>
            <a:r>
              <a:rPr lang="nl-NL" sz="4800">
                <a:latin typeface="Helvetica"/>
                <a:cs typeface="Helvetica"/>
              </a:rPr>
              <a:t>Roel Masselink             Monique van Thull          Harrie </a:t>
            </a:r>
            <a:r>
              <a:rPr lang="nl-NL" sz="4800" err="1">
                <a:latin typeface="Helvetica"/>
                <a:cs typeface="Helvetica"/>
              </a:rPr>
              <a:t>Nijen</a:t>
            </a:r>
            <a:r>
              <a:rPr lang="nl-NL" sz="4800">
                <a:latin typeface="Helvetica"/>
                <a:cs typeface="Helvetica"/>
              </a:rPr>
              <a:t> </a:t>
            </a:r>
            <a:r>
              <a:rPr lang="nl-NL" sz="4800" err="1">
                <a:latin typeface="Helvetica"/>
                <a:cs typeface="Helvetica"/>
              </a:rPr>
              <a:t>Twilhaar</a:t>
            </a:r>
            <a:r>
              <a:rPr lang="nl-NL" sz="4800">
                <a:latin typeface="Helvetica"/>
                <a:cs typeface="Helvetica"/>
              </a:rPr>
              <a:t>         </a:t>
            </a:r>
            <a:endParaRPr lang="nl-NL"/>
          </a:p>
          <a:p>
            <a:pPr marL="0" indent="0">
              <a:spcBef>
                <a:spcPts val="0"/>
              </a:spcBef>
              <a:spcAft>
                <a:spcPts val="600"/>
              </a:spcAft>
              <a:buNone/>
            </a:pPr>
            <a:r>
              <a:rPr lang="nl-NL" sz="4800" i="1">
                <a:latin typeface="Helvetica"/>
                <a:cs typeface="Helvetica"/>
              </a:rPr>
              <a:t>  Voorzitter                  Inhoudelijk bestuurslid    Communicatie &amp; Marketing</a:t>
            </a:r>
            <a:endParaRPr lang="nl-NL" sz="4800" i="1">
              <a:cs typeface="Helvetica"/>
            </a:endParaRPr>
          </a:p>
          <a:p>
            <a:pPr marL="0" indent="0">
              <a:spcBef>
                <a:spcPts val="600"/>
              </a:spcBef>
              <a:spcAft>
                <a:spcPts val="600"/>
              </a:spcAft>
              <a:buNone/>
            </a:pPr>
            <a:endParaRPr lang="nl-NL" sz="4800" b="1"/>
          </a:p>
          <a:p>
            <a:pPr marL="0" indent="0">
              <a:spcBef>
                <a:spcPts val="600"/>
              </a:spcBef>
              <a:spcAft>
                <a:spcPts val="600"/>
              </a:spcAft>
              <a:buNone/>
            </a:pPr>
            <a:endParaRPr lang="nl-NL" sz="4800" b="1"/>
          </a:p>
          <a:p>
            <a:pPr marL="0" indent="0">
              <a:spcBef>
                <a:spcPts val="600"/>
              </a:spcBef>
              <a:spcAft>
                <a:spcPts val="600"/>
              </a:spcAft>
              <a:buNone/>
            </a:pPr>
            <a:endParaRPr lang="nl-NL" sz="4800" b="1">
              <a:cs typeface="Helvetica" pitchFamily="2" charset="0"/>
            </a:endParaRPr>
          </a:p>
          <a:p>
            <a:pPr marL="0" indent="0">
              <a:lnSpc>
                <a:spcPct val="170000"/>
              </a:lnSpc>
              <a:spcBef>
                <a:spcPts val="0"/>
              </a:spcBef>
              <a:buNone/>
            </a:pPr>
            <a:endParaRPr lang="nl-NL" sz="4800">
              <a:latin typeface="Helvetica"/>
              <a:cs typeface="Helvetica"/>
            </a:endParaRPr>
          </a:p>
          <a:p>
            <a:pPr marL="0" indent="0">
              <a:spcBef>
                <a:spcPts val="0"/>
              </a:spcBef>
              <a:spcAft>
                <a:spcPts val="600"/>
              </a:spcAft>
              <a:buNone/>
            </a:pPr>
            <a:r>
              <a:rPr lang="nl-NL" sz="4800">
                <a:latin typeface="Helvetica"/>
                <a:cs typeface="Helvetica"/>
              </a:rPr>
              <a:t>  </a:t>
            </a:r>
          </a:p>
          <a:p>
            <a:pPr marL="0" indent="0">
              <a:spcBef>
                <a:spcPts val="0"/>
              </a:spcBef>
              <a:spcAft>
                <a:spcPts val="600"/>
              </a:spcAft>
              <a:buNone/>
            </a:pPr>
            <a:r>
              <a:rPr lang="nl-NL" sz="4800">
                <a:latin typeface="Helvetica"/>
                <a:cs typeface="Helvetica"/>
              </a:rPr>
              <a:t>  </a:t>
            </a:r>
            <a:r>
              <a:rPr lang="nl-NL" sz="4800" err="1">
                <a:latin typeface="Helvetica"/>
                <a:cs typeface="Helvetica"/>
              </a:rPr>
              <a:t>Nilanthi</a:t>
            </a:r>
            <a:r>
              <a:rPr lang="nl-NL" sz="4800">
                <a:latin typeface="Helvetica"/>
                <a:cs typeface="Helvetica"/>
              </a:rPr>
              <a:t> Verbeek                   Lisette Sala                    </a:t>
            </a:r>
            <a:r>
              <a:rPr lang="nl-NL" sz="4800" err="1">
                <a:latin typeface="Helvetica"/>
                <a:cs typeface="Helvetica"/>
              </a:rPr>
              <a:t>Yvet</a:t>
            </a:r>
            <a:r>
              <a:rPr lang="nl-NL" sz="4800">
                <a:latin typeface="Helvetica"/>
                <a:cs typeface="Helvetica"/>
              </a:rPr>
              <a:t> </a:t>
            </a:r>
            <a:r>
              <a:rPr lang="nl-NL" sz="4800" err="1">
                <a:latin typeface="Helvetica"/>
                <a:cs typeface="Helvetica"/>
              </a:rPr>
              <a:t>Lupgens</a:t>
            </a:r>
            <a:endParaRPr lang="nl-NL" err="1">
              <a:cs typeface="Helvetica"/>
            </a:endParaRPr>
          </a:p>
          <a:p>
            <a:pPr marL="0" indent="0">
              <a:spcBef>
                <a:spcPts val="0"/>
              </a:spcBef>
              <a:spcAft>
                <a:spcPts val="600"/>
              </a:spcAft>
              <a:buNone/>
            </a:pPr>
            <a:r>
              <a:rPr lang="nl-NL" sz="4800" i="1">
                <a:latin typeface="Helvetica"/>
                <a:cs typeface="Helvetica"/>
              </a:rPr>
              <a:t>Algemeen bestuurslid       Penningmeester                  Secretaris                                       </a:t>
            </a:r>
            <a:r>
              <a:rPr lang="nl-NL" sz="4800">
                <a:latin typeface="Helvetica"/>
                <a:cs typeface="Helvetica"/>
              </a:rPr>
              <a:t>                                                                                                             </a:t>
            </a:r>
            <a:endParaRPr lang="nl-NL" sz="4800">
              <a:cs typeface="Helvetica"/>
            </a:endParaRPr>
          </a:p>
          <a:p>
            <a:pPr marL="0" indent="0">
              <a:spcBef>
                <a:spcPts val="0"/>
              </a:spcBef>
              <a:buNone/>
            </a:pPr>
            <a:endParaRPr lang="nl-NL" sz="4800"/>
          </a:p>
        </p:txBody>
      </p:sp>
      <p:sp>
        <p:nvSpPr>
          <p:cNvPr id="3" name="Title 2"/>
          <p:cNvSpPr>
            <a:spLocks noGrp="1"/>
          </p:cNvSpPr>
          <p:nvPr>
            <p:ph type="title"/>
          </p:nvPr>
        </p:nvSpPr>
        <p:spPr>
          <a:xfrm>
            <a:off x="838200" y="1158998"/>
            <a:ext cx="10515600" cy="892175"/>
          </a:xfrm>
        </p:spPr>
        <p:txBody>
          <a:bodyPr/>
          <a:lstStyle/>
          <a:p>
            <a:r>
              <a:rPr lang="nl-NL"/>
              <a:t>Colofon</a:t>
            </a:r>
          </a:p>
        </p:txBody>
      </p:sp>
      <p:sp>
        <p:nvSpPr>
          <p:cNvPr id="4" name="Rectangle 3">
            <a:extLst>
              <a:ext uri="{FF2B5EF4-FFF2-40B4-BE49-F238E27FC236}">
                <a16:creationId xmlns:a16="http://schemas.microsoft.com/office/drawing/2014/main" id="{6DCDE9CB-787F-4F53-839F-B37451B1004B}"/>
              </a:ext>
            </a:extLst>
          </p:cNvPr>
          <p:cNvSpPr/>
          <p:nvPr/>
        </p:nvSpPr>
        <p:spPr>
          <a:xfrm>
            <a:off x="6818491" y="1851504"/>
            <a:ext cx="4171243" cy="4501810"/>
          </a:xfrm>
          <a:prstGeom prst="rect">
            <a:avLst/>
          </a:prstGeom>
        </p:spPr>
        <p:txBody>
          <a:bodyPr wrap="square" lIns="91440" tIns="45720" rIns="91440" bIns="45720" anchor="t">
            <a:spAutoFit/>
          </a:bodyPr>
          <a:lstStyle/>
          <a:p>
            <a:pPr algn="just">
              <a:lnSpc>
                <a:spcPct val="107000"/>
              </a:lnSpc>
              <a:spcAft>
                <a:spcPts val="600"/>
              </a:spcAft>
            </a:pPr>
            <a:r>
              <a:rPr lang="nl-NL" sz="1200">
                <a:latin typeface="Helvetica"/>
                <a:ea typeface="Calibri" panose="020F0502020204030204" pitchFamily="34" charset="0"/>
                <a:cs typeface="Helvetica"/>
              </a:rPr>
              <a:t>Stichting Achter de Regenboog</a:t>
            </a:r>
            <a:endParaRPr lang="en-GB" sz="1200">
              <a:latin typeface="Helvetica"/>
              <a:ea typeface="Calibri" panose="020F0502020204030204" pitchFamily="34" charset="0"/>
              <a:cs typeface="Helvetica"/>
            </a:endParaRPr>
          </a:p>
          <a:p>
            <a:pPr algn="just">
              <a:lnSpc>
                <a:spcPct val="107000"/>
              </a:lnSpc>
              <a:spcAft>
                <a:spcPts val="600"/>
              </a:spcAft>
            </a:pPr>
            <a:r>
              <a:rPr lang="nl-NL" sz="1200">
                <a:latin typeface="Helvetica"/>
                <a:ea typeface="Calibri" panose="020F0502020204030204" pitchFamily="34" charset="0"/>
                <a:cs typeface="Helvetica"/>
              </a:rPr>
              <a:t>Postbus 13012</a:t>
            </a:r>
            <a:endParaRPr lang="en-GB" sz="1200">
              <a:latin typeface="Helvetica"/>
              <a:ea typeface="Calibri" panose="020F0502020204030204" pitchFamily="34" charset="0"/>
              <a:cs typeface="Helvetica"/>
            </a:endParaRPr>
          </a:p>
          <a:p>
            <a:pPr algn="just">
              <a:lnSpc>
                <a:spcPct val="107000"/>
              </a:lnSpc>
              <a:spcAft>
                <a:spcPts val="600"/>
              </a:spcAft>
            </a:pPr>
            <a:r>
              <a:rPr lang="nl-NL" sz="1200">
                <a:latin typeface="Helvetica"/>
                <a:ea typeface="Calibri" panose="020F0502020204030204" pitchFamily="34" charset="0"/>
                <a:cs typeface="Helvetica"/>
              </a:rPr>
              <a:t>3507 LA Utrecht</a:t>
            </a:r>
            <a:endParaRPr lang="en-GB" sz="1200">
              <a:latin typeface="Helvetica"/>
              <a:ea typeface="Calibri" panose="020F0502020204030204" pitchFamily="34" charset="0"/>
              <a:cs typeface="Helvetica"/>
            </a:endParaRPr>
          </a:p>
          <a:p>
            <a:pPr algn="just">
              <a:lnSpc>
                <a:spcPct val="107000"/>
              </a:lnSpc>
              <a:spcAft>
                <a:spcPts val="600"/>
              </a:spcAft>
            </a:pPr>
            <a:endParaRPr lang="en-GB" sz="1200">
              <a:latin typeface="Helvetica" panose="020B0604020202020204" pitchFamily="34" charset="0"/>
              <a:ea typeface="Calibri" panose="020F0502020204030204" pitchFamily="34" charset="0"/>
              <a:cs typeface="Helvetica" panose="020B0604020202020204" pitchFamily="34" charset="0"/>
            </a:endParaRPr>
          </a:p>
          <a:p>
            <a:pPr algn="just">
              <a:lnSpc>
                <a:spcPct val="107000"/>
              </a:lnSpc>
              <a:spcAft>
                <a:spcPts val="600"/>
              </a:spcAft>
            </a:pPr>
            <a:r>
              <a:rPr lang="nl-NL" sz="1200">
                <a:solidFill>
                  <a:srgbClr val="0563C1"/>
                </a:solidFill>
                <a:latin typeface="Helvetica"/>
                <a:ea typeface="Calibri" panose="020F0502020204030204" pitchFamily="34" charset="0"/>
                <a:cs typeface="Helvetica"/>
                <a:hlinkClick r:id="rId3"/>
              </a:rPr>
              <a:t>info@achterderegenboog.nl</a:t>
            </a:r>
            <a:endParaRPr lang="en-GB" sz="1200">
              <a:latin typeface="Helvetica"/>
              <a:ea typeface="Calibri" panose="020F0502020204030204" pitchFamily="34" charset="0"/>
              <a:cs typeface="Helvetica"/>
              <a:hlinkClick r:id="rId3"/>
            </a:endParaRPr>
          </a:p>
          <a:p>
            <a:pPr algn="just">
              <a:lnSpc>
                <a:spcPct val="107000"/>
              </a:lnSpc>
              <a:spcAft>
                <a:spcPts val="600"/>
              </a:spcAft>
            </a:pPr>
            <a:r>
              <a:rPr lang="nl-NL" sz="1200">
                <a:solidFill>
                  <a:srgbClr val="0563C1"/>
                </a:solidFill>
                <a:latin typeface="Helvetica"/>
                <a:ea typeface="Calibri" panose="020F0502020204030204" pitchFamily="34" charset="0"/>
                <a:cs typeface="Helvetica"/>
                <a:hlinkClick r:id="rId3"/>
              </a:rPr>
              <a:t>penningmeester@achterderegenboog.nl</a:t>
            </a:r>
            <a:endParaRPr lang="en-GB" sz="1200">
              <a:latin typeface="Helvetica"/>
              <a:ea typeface="Calibri" panose="020F0502020204030204" pitchFamily="34" charset="0"/>
              <a:cs typeface="Helvetica"/>
              <a:hlinkClick r:id="rId3"/>
            </a:endParaRPr>
          </a:p>
          <a:p>
            <a:pPr algn="just">
              <a:lnSpc>
                <a:spcPct val="107000"/>
              </a:lnSpc>
              <a:spcAft>
                <a:spcPts val="600"/>
              </a:spcAft>
            </a:pPr>
            <a:r>
              <a:rPr lang="nl-NL" sz="1200">
                <a:solidFill>
                  <a:srgbClr val="0563C1"/>
                </a:solidFill>
                <a:latin typeface="Helvetica"/>
                <a:ea typeface="Calibri" panose="020F0502020204030204" pitchFamily="34" charset="0"/>
                <a:cs typeface="Helvetica"/>
                <a:hlinkClick r:id="rId3"/>
              </a:rPr>
              <a:t>www.achterderegenboog.nl</a:t>
            </a:r>
            <a:r>
              <a:rPr lang="nl-NL" sz="1200">
                <a:latin typeface="Helvetica"/>
                <a:ea typeface="Calibri" panose="020F0502020204030204" pitchFamily="34" charset="0"/>
                <a:cs typeface="Helvetica"/>
              </a:rPr>
              <a:t> </a:t>
            </a:r>
            <a:endParaRPr lang="en-GB" sz="1200">
              <a:latin typeface="Helvetica" panose="020B0604020202020204" pitchFamily="34" charset="0"/>
              <a:ea typeface="Calibri" panose="020F0502020204030204" pitchFamily="34" charset="0"/>
              <a:cs typeface="Helvetica" panose="020B0604020202020204" pitchFamily="34" charset="0"/>
            </a:endParaRPr>
          </a:p>
          <a:p>
            <a:pPr algn="just">
              <a:lnSpc>
                <a:spcPct val="107000"/>
              </a:lnSpc>
              <a:spcAft>
                <a:spcPts val="600"/>
              </a:spcAft>
            </a:pPr>
            <a:r>
              <a:rPr lang="nl-NL" sz="1200">
                <a:latin typeface="Helvetica"/>
                <a:ea typeface="Calibri" panose="020F0502020204030204" pitchFamily="34" charset="0"/>
                <a:cs typeface="Helvetica"/>
              </a:rPr>
              <a:t>Informatie &amp; Advieslijn: 085 047 15 71</a:t>
            </a:r>
            <a:endParaRPr lang="en-GB" sz="1200">
              <a:latin typeface="Helvetica"/>
              <a:ea typeface="Calibri" panose="020F0502020204030204" pitchFamily="34" charset="0"/>
              <a:cs typeface="Helvetica"/>
            </a:endParaRPr>
          </a:p>
          <a:p>
            <a:pPr algn="just">
              <a:lnSpc>
                <a:spcPct val="107000"/>
              </a:lnSpc>
              <a:spcAft>
                <a:spcPts val="600"/>
              </a:spcAft>
            </a:pPr>
            <a:endParaRPr lang="en-GB" sz="1200">
              <a:latin typeface="Helvetica" panose="020B0604020202020204" pitchFamily="34" charset="0"/>
              <a:ea typeface="Calibri" panose="020F0502020204030204" pitchFamily="34" charset="0"/>
              <a:cs typeface="Helvetica" panose="020B0604020202020204" pitchFamily="34" charset="0"/>
            </a:endParaRPr>
          </a:p>
          <a:p>
            <a:pPr algn="just">
              <a:lnSpc>
                <a:spcPct val="107000"/>
              </a:lnSpc>
              <a:spcAft>
                <a:spcPts val="600"/>
              </a:spcAft>
            </a:pPr>
            <a:r>
              <a:rPr lang="nl-NL" sz="1200">
                <a:latin typeface="Helvetica"/>
                <a:ea typeface="Calibri" panose="020F0502020204030204" pitchFamily="34" charset="0"/>
                <a:cs typeface="Helvetica"/>
              </a:rPr>
              <a:t>IBAN: NL54INGB0005557536</a:t>
            </a:r>
            <a:endParaRPr lang="en-GB" sz="1200">
              <a:latin typeface="Helvetica"/>
              <a:ea typeface="Calibri" panose="020F0502020204030204" pitchFamily="34" charset="0"/>
              <a:cs typeface="Helvetica"/>
            </a:endParaRPr>
          </a:p>
          <a:p>
            <a:pPr algn="just">
              <a:lnSpc>
                <a:spcPct val="107000"/>
              </a:lnSpc>
              <a:spcAft>
                <a:spcPts val="600"/>
              </a:spcAft>
            </a:pPr>
            <a:r>
              <a:rPr lang="nl-NL" sz="1200">
                <a:latin typeface="Helvetica"/>
                <a:ea typeface="Calibri" panose="020F0502020204030204" pitchFamily="34" charset="0"/>
                <a:cs typeface="Helvetica"/>
              </a:rPr>
              <a:t>BSN: 80225213</a:t>
            </a:r>
            <a:endParaRPr lang="en-GB" sz="1200">
              <a:latin typeface="Helvetica"/>
              <a:ea typeface="Calibri" panose="020F0502020204030204" pitchFamily="34" charset="0"/>
              <a:cs typeface="Helvetica"/>
            </a:endParaRPr>
          </a:p>
          <a:p>
            <a:pPr algn="just">
              <a:lnSpc>
                <a:spcPct val="107000"/>
              </a:lnSpc>
              <a:spcAft>
                <a:spcPts val="600"/>
              </a:spcAft>
            </a:pPr>
            <a:r>
              <a:rPr lang="nl-NL" sz="1200">
                <a:latin typeface="Helvetica"/>
                <a:ea typeface="Calibri" panose="020F0502020204030204" pitchFamily="34" charset="0"/>
                <a:cs typeface="Helvetica"/>
              </a:rPr>
              <a:t>BIC: INGBNL2A</a:t>
            </a:r>
            <a:endParaRPr lang="en-GB" sz="1200">
              <a:latin typeface="Helvetica"/>
              <a:ea typeface="Calibri" panose="020F0502020204030204" pitchFamily="34" charset="0"/>
              <a:cs typeface="Helvetica"/>
            </a:endParaRPr>
          </a:p>
          <a:p>
            <a:pPr algn="just">
              <a:lnSpc>
                <a:spcPct val="107000"/>
              </a:lnSpc>
              <a:spcAft>
                <a:spcPts val="600"/>
              </a:spcAft>
            </a:pPr>
            <a:r>
              <a:rPr lang="nl-NL" sz="1200">
                <a:latin typeface="Helvetica"/>
                <a:ea typeface="Calibri" panose="020F0502020204030204" pitchFamily="34" charset="0"/>
                <a:cs typeface="Helvetica"/>
              </a:rPr>
              <a:t>Kamer van Koophandel: 41.18.62.89</a:t>
            </a:r>
            <a:endParaRPr lang="en-GB" sz="1200">
              <a:latin typeface="Helvetica"/>
              <a:ea typeface="Calibri" panose="020F0502020204030204" pitchFamily="34" charset="0"/>
              <a:cs typeface="Helvetica"/>
            </a:endParaRPr>
          </a:p>
          <a:p>
            <a:pPr algn="just"/>
            <a:r>
              <a:rPr lang="nl-NL" sz="1200">
                <a:latin typeface="Helvetica"/>
                <a:ea typeface="+mn-lt"/>
                <a:cs typeface="Helvetica"/>
              </a:rPr>
              <a:t>BIC: INGBNL2A</a:t>
            </a:r>
            <a:endParaRPr lang="nl-NL" sz="1200">
              <a:ea typeface="+mn-lt"/>
              <a:cs typeface="+mn-lt"/>
            </a:endParaRPr>
          </a:p>
          <a:p>
            <a:pPr algn="just">
              <a:lnSpc>
                <a:spcPct val="107000"/>
              </a:lnSpc>
              <a:spcAft>
                <a:spcPts val="600"/>
              </a:spcAft>
            </a:pPr>
            <a:r>
              <a:rPr lang="nl-NL" sz="1200">
                <a:latin typeface="Helvetica"/>
                <a:ea typeface="Calibri" panose="020F0502020204030204" pitchFamily="34" charset="0"/>
                <a:cs typeface="Helvetica"/>
              </a:rPr>
              <a:t>RSIN: 802252138</a:t>
            </a:r>
            <a:br>
              <a:rPr lang="nl-NL" sz="1200">
                <a:latin typeface="Helvetica"/>
                <a:ea typeface="Calibri" panose="020F0502020204030204" pitchFamily="34" charset="0"/>
                <a:cs typeface="Helvetica"/>
              </a:rPr>
            </a:br>
            <a:endParaRPr lang="nl-NL" sz="1200">
              <a:latin typeface="Helvetica"/>
              <a:ea typeface="Calibri" panose="020F0502020204030204" pitchFamily="34" charset="0"/>
              <a:cs typeface="Helvetica"/>
            </a:endParaRPr>
          </a:p>
          <a:p>
            <a:pPr algn="just">
              <a:lnSpc>
                <a:spcPct val="107000"/>
              </a:lnSpc>
              <a:spcAft>
                <a:spcPts val="600"/>
              </a:spcAft>
            </a:pPr>
            <a:r>
              <a:rPr lang="nl-NL" sz="1200">
                <a:latin typeface="Helvetica"/>
                <a:ea typeface="Calibri"/>
                <a:cs typeface="Helvetica"/>
              </a:rPr>
              <a:t>Coördinatie en vormgeving Jaarverslag 2023: Lisette Sala</a:t>
            </a:r>
            <a:endParaRPr lang="nl-NL" sz="1200">
              <a:latin typeface="Helvetica" panose="020B0604020202020204" pitchFamily="34" charset="0"/>
              <a:ea typeface="Calibri"/>
              <a:cs typeface="Helvetica" panose="020B0604020202020204" pitchFamily="34" charset="0"/>
            </a:endParaRPr>
          </a:p>
        </p:txBody>
      </p:sp>
      <p:sp>
        <p:nvSpPr>
          <p:cNvPr id="14" name="Tekstvak 13">
            <a:extLst>
              <a:ext uri="{FF2B5EF4-FFF2-40B4-BE49-F238E27FC236}">
                <a16:creationId xmlns:a16="http://schemas.microsoft.com/office/drawing/2014/main" id="{44118112-777C-40DB-8B4B-CDA05FB55472}"/>
              </a:ext>
            </a:extLst>
          </p:cNvPr>
          <p:cNvSpPr txBox="1"/>
          <p:nvPr/>
        </p:nvSpPr>
        <p:spPr>
          <a:xfrm>
            <a:off x="4151019" y="6537580"/>
            <a:ext cx="4372094" cy="246221"/>
          </a:xfrm>
          <a:prstGeom prst="rect">
            <a:avLst/>
          </a:prstGeom>
        </p:spPr>
        <p:txBody>
          <a:bodyPr wrap="square" lIns="91440" tIns="45720" rIns="91440" bIns="45720" rtlCol="0" anchor="t">
            <a:spAutoFit/>
          </a:bodyPr>
          <a:lstStyle/>
          <a:p>
            <a:r>
              <a:rPr lang="nl-NL" sz="1000">
                <a:solidFill>
                  <a:schemeClr val="bg1">
                    <a:lumMod val="50000"/>
                  </a:schemeClr>
                </a:solidFill>
                <a:latin typeface="Helvetica"/>
                <a:cs typeface="Helvetica"/>
              </a:rPr>
              <a:t>© Stichting Achter de Regenboog 2023</a:t>
            </a:r>
            <a:endParaRPr lang="nl-NL" sz="1000">
              <a:solidFill>
                <a:schemeClr val="bg1">
                  <a:lumMod val="50000"/>
                </a:schemeClr>
              </a:solidFill>
              <a:latin typeface="Helvetica" panose="020B0604020202020204" pitchFamily="34" charset="0"/>
              <a:cs typeface="Helvetica" panose="020B0604020202020204" pitchFamily="34" charset="0"/>
            </a:endParaRPr>
          </a:p>
        </p:txBody>
      </p:sp>
      <p:sp>
        <p:nvSpPr>
          <p:cNvPr id="16" name="Ovaal 15">
            <a:extLst>
              <a:ext uri="{FF2B5EF4-FFF2-40B4-BE49-F238E27FC236}">
                <a16:creationId xmlns:a16="http://schemas.microsoft.com/office/drawing/2014/main" id="{B2D70814-9B88-4D93-91B0-9E68B8AC62BC}"/>
              </a:ext>
            </a:extLst>
          </p:cNvPr>
          <p:cNvSpPr/>
          <p:nvPr/>
        </p:nvSpPr>
        <p:spPr>
          <a:xfrm>
            <a:off x="916301" y="2813544"/>
            <a:ext cx="1178838" cy="1158432"/>
          </a:xfrm>
          <a:prstGeom prst="ellipse">
            <a:avLst/>
          </a:prstGeom>
          <a:blipFill>
            <a:blip r:embed="rId4"/>
            <a:stretch>
              <a:fillRect/>
            </a:stretch>
          </a:blip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6">
            <a:extLst>
              <a:ext uri="{FF2B5EF4-FFF2-40B4-BE49-F238E27FC236}">
                <a16:creationId xmlns:a16="http://schemas.microsoft.com/office/drawing/2014/main" id="{DAEFF292-F0D4-464E-991F-026FD9A7E55B}"/>
              </a:ext>
            </a:extLst>
          </p:cNvPr>
          <p:cNvSpPr/>
          <p:nvPr/>
        </p:nvSpPr>
        <p:spPr>
          <a:xfrm>
            <a:off x="4351024" y="2813543"/>
            <a:ext cx="1193106" cy="1158432"/>
          </a:xfrm>
          <a:prstGeom prst="ellipse">
            <a:avLst/>
          </a:prstGeom>
          <a:blipFill>
            <a:blip r:embed="rId5"/>
            <a:stretch>
              <a:fillRect/>
            </a:stretch>
          </a:blipFill>
          <a:ln w="28575">
            <a:solidFill>
              <a:srgbClr val="31AC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7">
            <a:extLst>
              <a:ext uri="{FF2B5EF4-FFF2-40B4-BE49-F238E27FC236}">
                <a16:creationId xmlns:a16="http://schemas.microsoft.com/office/drawing/2014/main" id="{7DD758FD-27E9-4BEE-AFF9-5AB587E571F6}"/>
              </a:ext>
            </a:extLst>
          </p:cNvPr>
          <p:cNvSpPr/>
          <p:nvPr/>
        </p:nvSpPr>
        <p:spPr>
          <a:xfrm>
            <a:off x="2570489" y="2813544"/>
            <a:ext cx="1211249" cy="1158432"/>
          </a:xfrm>
          <a:prstGeom prst="ellipse">
            <a:avLst/>
          </a:prstGeom>
          <a:blipFill>
            <a:blip r:embed="rId6"/>
            <a:stretch>
              <a:fillRect/>
            </a:stretch>
          </a:blipFill>
          <a:ln w="28575">
            <a:solidFill>
              <a:srgbClr val="EE7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FFA59E96-402C-4871-B7DA-3411EBD3647B}"/>
              </a:ext>
            </a:extLst>
          </p:cNvPr>
          <p:cNvSpPr txBox="1"/>
          <p:nvPr/>
        </p:nvSpPr>
        <p:spPr>
          <a:xfrm>
            <a:off x="81024" y="6537579"/>
            <a:ext cx="349321" cy="246221"/>
          </a:xfrm>
          <a:prstGeom prst="rect">
            <a:avLst/>
          </a:prstGeom>
        </p:spPr>
        <p:txBody>
          <a:bodyPr wrap="square" rtlCol="0">
            <a:spAutoFit/>
          </a:bodyPr>
          <a:lstStyle/>
          <a:p>
            <a:pPr algn="l"/>
            <a:r>
              <a:rPr lang="nl-NL" sz="1000" b="0">
                <a:solidFill>
                  <a:schemeClr val="bg1">
                    <a:lumMod val="50000"/>
                  </a:schemeClr>
                </a:solidFill>
              </a:rPr>
              <a:t>21</a:t>
            </a:r>
          </a:p>
        </p:txBody>
      </p:sp>
      <p:pic>
        <p:nvPicPr>
          <p:cNvPr id="8" name="Afbeelding 8" descr="Afbeelding met persoon, luchtbel, microscoop, glimlachen&#10;&#10;Automatisch gegenereerde beschrijving">
            <a:extLst>
              <a:ext uri="{FF2B5EF4-FFF2-40B4-BE49-F238E27FC236}">
                <a16:creationId xmlns:a16="http://schemas.microsoft.com/office/drawing/2014/main" id="{B7DE265F-9C13-5CCD-DD46-CD48CE4D8371}"/>
              </a:ext>
            </a:extLst>
          </p:cNvPr>
          <p:cNvPicPr>
            <a:picLocks noChangeAspect="1"/>
          </p:cNvPicPr>
          <p:nvPr/>
        </p:nvPicPr>
        <p:blipFill>
          <a:blip r:embed="rId7"/>
          <a:stretch>
            <a:fillRect/>
          </a:stretch>
        </p:blipFill>
        <p:spPr>
          <a:xfrm>
            <a:off x="2572203" y="4414157"/>
            <a:ext cx="1287236" cy="1268186"/>
          </a:xfrm>
          <a:prstGeom prst="rect">
            <a:avLst/>
          </a:prstGeom>
        </p:spPr>
      </p:pic>
      <p:pic>
        <p:nvPicPr>
          <p:cNvPr id="5" name="Afbeelding 8" descr="yvet.jpg">
            <a:extLst>
              <a:ext uri="{FF2B5EF4-FFF2-40B4-BE49-F238E27FC236}">
                <a16:creationId xmlns:a16="http://schemas.microsoft.com/office/drawing/2014/main" id="{C6BFC0C6-E8D7-E05E-AA70-0975DF5D314C}"/>
              </a:ext>
            </a:extLst>
          </p:cNvPr>
          <p:cNvPicPr>
            <a:picLocks noChangeAspect="1"/>
          </p:cNvPicPr>
          <p:nvPr/>
        </p:nvPicPr>
        <p:blipFill rotWithShape="1">
          <a:blip r:embed="rId8"/>
          <a:srcRect l="46084" t="27491" r="5734" b="10309"/>
          <a:stretch/>
        </p:blipFill>
        <p:spPr>
          <a:xfrm>
            <a:off x="4420063" y="4530405"/>
            <a:ext cx="1220890" cy="11624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11" descr="A picture containing person&#10;&#10;Description automatically generated">
            <a:extLst>
              <a:ext uri="{FF2B5EF4-FFF2-40B4-BE49-F238E27FC236}">
                <a16:creationId xmlns:a16="http://schemas.microsoft.com/office/drawing/2014/main" id="{F74C7FE5-4747-7096-23D6-38A773CAAD9B}"/>
              </a:ext>
            </a:extLst>
          </p:cNvPr>
          <p:cNvPicPr>
            <a:picLocks noChangeAspect="1"/>
          </p:cNvPicPr>
          <p:nvPr/>
        </p:nvPicPr>
        <p:blipFill rotWithShape="1">
          <a:blip r:embed="rId9"/>
          <a:srcRect l="22776" t="15202" r="10676" b="42043"/>
          <a:stretch/>
        </p:blipFill>
        <p:spPr>
          <a:xfrm>
            <a:off x="876215" y="4468446"/>
            <a:ext cx="1208899" cy="11633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5329485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sz="30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A981FD0F11594EB90E930CDA51D79E" ma:contentTypeVersion="17" ma:contentTypeDescription="Create a new document." ma:contentTypeScope="" ma:versionID="d4d6db4c5345f393fd67027c06de0f9c">
  <xsd:schema xmlns:xsd="http://www.w3.org/2001/XMLSchema" xmlns:xs="http://www.w3.org/2001/XMLSchema" xmlns:p="http://schemas.microsoft.com/office/2006/metadata/properties" xmlns:ns2="aa76f161-9b11-419a-9b5d-4bc1f50f843e" xmlns:ns3="9a6a83c1-76fd-4a1a-a817-83f3cec499ca" targetNamespace="http://schemas.microsoft.com/office/2006/metadata/properties" ma:root="true" ma:fieldsID="8f7c7506032af0d91de2da6116a44d70" ns2:_="" ns3:_="">
    <xsd:import namespace="aa76f161-9b11-419a-9b5d-4bc1f50f843e"/>
    <xsd:import namespace="9a6a83c1-76fd-4a1a-a817-83f3cec499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76f161-9b11-419a-9b5d-4bc1f50f84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8fd03ef-6ac2-4678-bf6f-b1c354d4d1c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a6a83c1-76fd-4a1a-a817-83f3cec499c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436f93d8-905b-4cf6-99f5-1314fb34f2eb}" ma:internalName="TaxCatchAll" ma:showField="CatchAllData" ma:web="9a6a83c1-76fd-4a1a-a817-83f3cec499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9a6a83c1-76fd-4a1a-a817-83f3cec499ca">
      <UserInfo>
        <DisplayName/>
        <AccountId xsi:nil="true"/>
        <AccountType/>
      </UserInfo>
    </SharedWithUsers>
    <TaxCatchAll xmlns="9a6a83c1-76fd-4a1a-a817-83f3cec499ca" xsi:nil="true"/>
    <lcf76f155ced4ddcb4097134ff3c332f xmlns="aa76f161-9b11-419a-9b5d-4bc1f50f843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FE5198-DB4E-4E5F-BA8B-13937D284B7E}">
  <ds:schemaRefs>
    <ds:schemaRef ds:uri="9a6a83c1-76fd-4a1a-a817-83f3cec499ca"/>
    <ds:schemaRef ds:uri="aa76f161-9b11-419a-9b5d-4bc1f50f84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3A3A318-8258-41A7-B10E-5B7054B1A75C}">
  <ds:schemaRefs>
    <ds:schemaRef ds:uri="http://schemas.microsoft.com/sharepoint/v3/contenttype/forms"/>
  </ds:schemaRefs>
</ds:datastoreItem>
</file>

<file path=customXml/itemProps3.xml><?xml version="1.0" encoding="utf-8"?>
<ds:datastoreItem xmlns:ds="http://schemas.openxmlformats.org/officeDocument/2006/customXml" ds:itemID="{20AFAE51-CEFD-49C8-AA89-A7E4FAB7B674}">
  <ds:schemaRefs>
    <ds:schemaRef ds:uri="9a6a83c1-76fd-4a1a-a817-83f3cec499ca"/>
    <ds:schemaRef ds:uri="aa76f161-9b11-419a-9b5d-4bc1f50f843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Breedbeeld</PresentationFormat>
  <Slides>21</Slides>
  <Notes>2</Notes>
  <HiddenSlides>0</HiddenSlides>
  <ScaleCrop>false</ScaleCrop>
  <HeadingPairs>
    <vt:vector size="4" baseType="variant">
      <vt:variant>
        <vt:lpstr>Thema</vt:lpstr>
      </vt:variant>
      <vt:variant>
        <vt:i4>1</vt:i4>
      </vt:variant>
      <vt:variant>
        <vt:lpstr>Diatitels</vt:lpstr>
      </vt:variant>
      <vt:variant>
        <vt:i4>21</vt:i4>
      </vt:variant>
    </vt:vector>
  </HeadingPairs>
  <TitlesOfParts>
    <vt:vector size="22" baseType="lpstr">
      <vt:lpstr>Kantoorthema</vt:lpstr>
      <vt:lpstr>PowerPoint-presentatie</vt:lpstr>
      <vt:lpstr>Introductie</vt:lpstr>
      <vt:lpstr>Inhoudsopgave</vt:lpstr>
      <vt:lpstr>Onze missie en visie</vt:lpstr>
      <vt:lpstr>Doelstelling &amp; doelgroep</vt:lpstr>
      <vt:lpstr>PowerPoint-presentatie</vt:lpstr>
      <vt:lpstr>Organisatiestructuur - Organigram</vt:lpstr>
      <vt:lpstr>Personeelsbeleid &amp; Vrijwilligers</vt:lpstr>
      <vt:lpstr>Financiën - jaarrekening 2023</vt:lpstr>
      <vt:lpstr>Financiën – begroting 2024</vt:lpstr>
      <vt:lpstr>Financiën - fondsenwerving</vt:lpstr>
      <vt:lpstr>Financiën - certificering</vt:lpstr>
      <vt:lpstr>Toekomstplannen tot en met 2025</vt:lpstr>
      <vt:lpstr>Bestaansrecht</vt:lpstr>
      <vt:lpstr>Lotgenotencontact</vt:lpstr>
      <vt:lpstr>Informatie &amp; Advies</vt:lpstr>
      <vt:lpstr>Informatie &amp; Advies De I&amp;A is minder gevonden in 2022. Het aantal hulpvragen per telefoon én per mail zijn flink gedaald t.o.v. vorig jaar. In augustus en september zijn de vakanties goed zichtbaar bij de telefoon en is het rustig, en januari, maart en november het drukst. Per mail zijn de maanden mei, juni en juli het rustigst en september, oktober en november juist de drukste maanden. Wat dat betreft vullen  deze 2 diensten (telefoon en mail) elkaar mooi aan. Bijzonder is dat de periode na de Covid-jaren weinig extra vragen heeft opgeroepen. AdR staat wel op de site bij het RIVM onder nazorg.  Momenteel wordt er meer gemaild dan gebeld. Voornamelijk wordt er hulp gezocht voor een kind of jongere. Zelden belt of mailt een jongere zelf. Vaak zijn het familieleden die om hulp vragen hoe kinderen voor te bereiden op een ernstige ziekte en overlijden van een dierbare, hoe kinderen voor te bereiden op een naderend afscheid van een belangrijk iemand of hoe daarmee om te gaan na een overlijden. Ook willen sommigen bevestiging of zij het wel goed doen in hun verdrietige situatie of vragen adviezen bij ander gedrag dat zij bij hun kind zien. In de meeste gevallen is de stervende/overledene een ouder, opa/oma, soms een broer/zus. Ook soms iemand uit de nabije omgeving van het rouwende kind. Ook vragen over onze kinder- en gezinsweekenden worden gesteld. Soms vraagt de hulpvrager naar een persoonlijk gesprek zodat zij/ hij de moeilijke situatie beter uit kan leggen.   Maatschappelijk werkers/gezinscoaches/hulpverleners hebben ons benaderd met diverse hulpvragen, alsmede ziekenhuizen (verpleegkundigen/medisch maatschappelijk werkers/huisartsen/praktijkondersteuners). Ook scholen (intern begeleiders/schoolleiding/docenten/schoolmaatschappelijk werkers) vragen regelmatig advies hoe om te gaan met kinderen in rouw. Zij willen dan weten hoe om te gaan met een leerling(en) die te maken krijgt met een ernstige ziekte of overlijden in zijn/haar (hun) directe omgeving. Of hoe zij de klas kunnen voorbereiden op een verlies. Soms wil school weten of een bepaalde leerling in rouw meer hulp nodig heeft bij mogelijk zorgelijk (rouw-)gedrag. Verder wordt er gevraagd naar professionele hulp voor een kind en wil de hulpvrager een rouwbegeleider bij hem/ haar in de buurt. Tevens krijgen wij vragen van scholieren, studenten, stagiaires en onderzoekers die geïnteresseerd zijn in onze stichting en vragen om adviezen en medewerking van ons. Soms sturen zij hele vragenlijsten mee met vragen over rouw bij kinderen.. Soms komt er een vraag over donaties. Verder zijn er hulpverlenersinstanties die vragen naar foldermateriaal, maar dit is veel minder dan vorige jaren. Mogelijk ook door de digitalisering. Ook is de vraag naar een AdR stand of een lezing geven over rouw afgenomen.   Wij hopen dat AdR in 2023 weer meer in het vizier zal komen bij mensen die vragen hebben over rouw en verlies bij kinderen en jongeren en dat zij ons zullen benaderen indien nodig. Met de nieuwe koers die Achter de Regenboog wil gaan varen en met de aangepaste website zal AdR meer op de kaart worden gezet als het om rouw bij kinderen gaat. Er zijn een aanzienlijk aantal professionele rouwinstanties bijgekomen wat gunstig is voor de gezinnen die hulp nodig hebben en het is zaak de specifieke diensten die AdR aanbiedt goed onder de aandacht te brengen zodat deze eruit blijven springen en we daarmee zoveel mogelijk  gezinnen kunnen bereiken om hen te steunen en te helpen. Daar zetten ook wij als team ons graag voor in! </vt:lpstr>
      <vt:lpstr>Deskundigheidsbevordering</vt:lpstr>
      <vt:lpstr>Vrijwilligersbeheer</vt:lpstr>
      <vt:lpstr>Marketing &amp; Communicatie</vt:lpstr>
      <vt:lpstr>Colofon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Antoinette de Ridder</dc:creator>
  <cp:revision>149</cp:revision>
  <dcterms:created xsi:type="dcterms:W3CDTF">2020-09-28T07:15:20Z</dcterms:created>
  <dcterms:modified xsi:type="dcterms:W3CDTF">2024-06-15T11:45:26Z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0x0101007CA981FD0F11594EB90E930CDA51D79E</vt:lpwstr>
  </property>
  <property fmtid="{D5CDD505-2E9C-101B-9397-08002B2CF9AE}" pid="3" name="_SourceUrl">
    <vt:lpwstr/>
  </property>
  <property fmtid="{D5CDD505-2E9C-101B-9397-08002B2CF9AE}" pid="4" name="_SharedFileIndex">
    <vt:lpwstr/>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y fmtid="{D5CDD505-2E9C-101B-9397-08002B2CF9AE}" pid="8" name="MSIP_Label_d759928c-a1b6-4091-8e58-718ce79b9c47_Enabled">
    <vt:lpwstr>true</vt:lpwstr>
  </property>
  <property fmtid="{D5CDD505-2E9C-101B-9397-08002B2CF9AE}" pid="9" name="MSIP_Label_d759928c-a1b6-4091-8e58-718ce79b9c47_SetDate">
    <vt:lpwstr>2022-06-01T08:03:24Z</vt:lpwstr>
  </property>
  <property fmtid="{D5CDD505-2E9C-101B-9397-08002B2CF9AE}" pid="10" name="MSIP_Label_d759928c-a1b6-4091-8e58-718ce79b9c47_Method">
    <vt:lpwstr>Privileged</vt:lpwstr>
  </property>
  <property fmtid="{D5CDD505-2E9C-101B-9397-08002B2CF9AE}" pid="11" name="MSIP_Label_d759928c-a1b6-4091-8e58-718ce79b9c47_Name">
    <vt:lpwstr>d759928c-a1b6-4091-8e58-718ce79b9c47</vt:lpwstr>
  </property>
  <property fmtid="{D5CDD505-2E9C-101B-9397-08002B2CF9AE}" pid="12" name="MSIP_Label_d759928c-a1b6-4091-8e58-718ce79b9c47_SiteId">
    <vt:lpwstr>3a15904d-3fd9-4256-a753-beb05cdf0c6d</vt:lpwstr>
  </property>
  <property fmtid="{D5CDD505-2E9C-101B-9397-08002B2CF9AE}" pid="13" name="MSIP_Label_d759928c-a1b6-4091-8e58-718ce79b9c47_ActionId">
    <vt:lpwstr>7a1c6eb9-ecba-427d-aaa7-63feaf582a16</vt:lpwstr>
  </property>
  <property fmtid="{D5CDD505-2E9C-101B-9397-08002B2CF9AE}" pid="14" name="MSIP_Label_d759928c-a1b6-4091-8e58-718ce79b9c47_ContentBits">
    <vt:lpwstr>0</vt:lpwstr>
  </property>
</Properties>
</file>